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1"/>
  </p:notesMasterIdLst>
  <p:handoutMasterIdLst>
    <p:handoutMasterId r:id="rId22"/>
  </p:handoutMasterIdLst>
  <p:sldIdLst>
    <p:sldId id="405" r:id="rId2"/>
    <p:sldId id="376" r:id="rId3"/>
    <p:sldId id="378" r:id="rId4"/>
    <p:sldId id="380" r:id="rId5"/>
    <p:sldId id="257" r:id="rId6"/>
    <p:sldId id="408" r:id="rId7"/>
    <p:sldId id="383" r:id="rId8"/>
    <p:sldId id="411" r:id="rId9"/>
    <p:sldId id="391" r:id="rId10"/>
    <p:sldId id="415" r:id="rId11"/>
    <p:sldId id="423" r:id="rId12"/>
    <p:sldId id="418" r:id="rId13"/>
    <p:sldId id="399" r:id="rId14"/>
    <p:sldId id="417" r:id="rId15"/>
    <p:sldId id="426" r:id="rId16"/>
    <p:sldId id="419" r:id="rId17"/>
    <p:sldId id="425" r:id="rId18"/>
    <p:sldId id="421" r:id="rId19"/>
    <p:sldId id="404" r:id="rId2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EE73D"/>
    <a:srgbClr val="33CC33"/>
    <a:srgbClr val="FFFF99"/>
    <a:srgbClr val="FFFFCC"/>
    <a:srgbClr val="66FFFF"/>
    <a:srgbClr val="FF9999"/>
    <a:srgbClr val="006699"/>
    <a:srgbClr val="9900FF"/>
    <a:srgbClr val="00DA63"/>
    <a:srgbClr val="1D5F0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7" autoAdjust="0"/>
    <p:restoredTop sz="93387" autoAdjust="0"/>
  </p:normalViewPr>
  <p:slideViewPr>
    <p:cSldViewPr>
      <p:cViewPr>
        <p:scale>
          <a:sx n="90" d="100"/>
          <a:sy n="90" d="100"/>
        </p:scale>
        <p:origin x="-2472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0"/>
      <c:rotY val="170"/>
      <c:rAngAx val="1"/>
    </c:view3D>
    <c:floor>
      <c:spPr>
        <a:solidFill>
          <a:srgbClr val="FFFF99"/>
        </a:solidFill>
        <a:ln>
          <a:solidFill>
            <a:schemeClr val="tx1"/>
          </a:solidFill>
        </a:ln>
      </c:spPr>
    </c:floor>
    <c:plotArea>
      <c:layout>
        <c:manualLayout>
          <c:layoutTarget val="inner"/>
          <c:xMode val="edge"/>
          <c:yMode val="edge"/>
          <c:x val="0"/>
          <c:y val="2.8341186499614E-2"/>
          <c:w val="0.96200771159148379"/>
          <c:h val="0.7818840376838388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2.3766827427531792E-2"/>
                  <c:y val="-5.1529662609786095E-3"/>
                </c:manualLayout>
              </c:layout>
              <c:tx>
                <c:rich>
                  <a:bodyPr/>
                  <a:lstStyle/>
                  <a:p>
                    <a:r>
                      <a:rPr dirty="0" smtClean="0"/>
                      <a:t> 750 614,6</a:t>
                    </a:r>
                    <a:endParaRPr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5903833005807408E-2"/>
                  <c:y val="1.0305885999859642E-2"/>
                </c:manualLayout>
              </c:layout>
              <c:tx>
                <c:rich>
                  <a:bodyPr/>
                  <a:lstStyle/>
                  <a:p>
                    <a:r>
                      <a:rPr sz="1400" dirty="0" smtClean="0"/>
                      <a:t>753 124,6</a:t>
                    </a:r>
                    <a:endParaRPr sz="1400" dirty="0"/>
                  </a:p>
                </c:rich>
              </c:tx>
              <c:showVal val="1"/>
            </c:dLbl>
            <c:txPr>
              <a:bodyPr/>
              <a:lstStyle/>
              <a:p>
                <a:pPr algn="ctr">
                  <a:defRPr lang="ru-RU" sz="1400" b="1" i="0" u="none" strike="noStrike" kern="1200" baseline="0" dirty="0" smtClean="0">
                    <a:ln w="12700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FFC000"/>
                    </a:solidFill>
                    <a:effectLst>
                      <a:glow rad="63500">
                        <a:srgbClr val="777C84">
                          <a:satMod val="175000"/>
                          <a:alpha val="40000"/>
                        </a:srgbClr>
                      </a:glow>
                    </a:effectLst>
                    <a:latin typeface="Arial Black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750614.6</c:v>
                </c:pt>
                <c:pt idx="1">
                  <c:v>753124.6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C5-4D46-B392-FFD83E21B07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2.3766946122795472E-2"/>
                  <c:y val="1.774155991800006E-3"/>
                </c:manualLayout>
              </c:layout>
              <c:tx>
                <c:rich>
                  <a:bodyPr/>
                  <a:lstStyle/>
                  <a:p>
                    <a:r>
                      <a:rPr sz="1400" dirty="0" smtClean="0"/>
                      <a:t>141 910,0</a:t>
                    </a:r>
                    <a:endParaRPr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0723066404645892E-2"/>
                  <c:y val="-2.5764714999649031E-3"/>
                </c:manualLayout>
              </c:layout>
              <c:tx>
                <c:rich>
                  <a:bodyPr/>
                  <a:lstStyle/>
                  <a:p>
                    <a:r>
                      <a:rPr sz="1400" dirty="0" smtClean="0"/>
                      <a:t> 97 300,0</a:t>
                    </a:r>
                    <a:endParaRPr sz="1400" dirty="0"/>
                  </a:p>
                </c:rich>
              </c:tx>
              <c:showVal val="1"/>
            </c:dLbl>
            <c:txPr>
              <a:bodyPr/>
              <a:lstStyle/>
              <a:p>
                <a:pPr algn="ctr">
                  <a:defRPr lang="ru-RU" sz="1400" b="1" i="0" u="none" strike="noStrike" kern="1200" baseline="0" dirty="0" smtClean="0">
                    <a:ln w="12700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FFC000"/>
                    </a:solidFill>
                    <a:effectLst>
                      <a:glow rad="63500">
                        <a:srgbClr val="777C84">
                          <a:satMod val="175000"/>
                          <a:alpha val="40000"/>
                        </a:srgbClr>
                      </a:glow>
                    </a:effectLst>
                    <a:latin typeface="Arial Black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141910</c:v>
                </c:pt>
                <c:pt idx="1">
                  <c:v>97300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C5-4D46-B392-FFD83E21B07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трасферты</c:v>
                </c:pt>
              </c:strCache>
            </c:strRef>
          </c:tx>
          <c:dLbls>
            <c:dLbl>
              <c:idx val="0"/>
              <c:layout>
                <c:manualLayout>
                  <c:x val="2.3766946122795472E-2"/>
                  <c:y val="1.739342508366656E-2"/>
                </c:manualLayout>
              </c:layout>
              <c:tx>
                <c:rich>
                  <a:bodyPr rot="0"/>
                  <a:lstStyle/>
                  <a:p>
                    <a:pPr algn="ctr">
                      <a:defRPr lang="ru-RU" sz="1400" b="1" kern="1200" dirty="0" smtClean="0">
                        <a:ln w="127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rgbClr val="FFC000"/>
                        </a:solidFill>
                        <a:effectLst>
                          <a:glow rad="635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rial Black" pitchFamily="34" charset="0"/>
                        <a:ea typeface="+mn-ea"/>
                        <a:cs typeface="Arial" pitchFamily="34" charset="0"/>
                      </a:defRPr>
                    </a:pPr>
                    <a:r>
                      <a:rPr sz="1400" dirty="0" smtClean="0"/>
                      <a:t>569 016,8</a:t>
                    </a:r>
                  </a:p>
                  <a:p>
                    <a:pPr algn="ctr">
                      <a:defRPr lang="ru-RU" sz="1400" b="1" kern="1200" dirty="0" smtClean="0">
                        <a:ln w="127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rgbClr val="FFC000"/>
                        </a:solidFill>
                        <a:effectLst>
                          <a:glow rad="635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rial Black" pitchFamily="34" charset="0"/>
                        <a:ea typeface="+mn-ea"/>
                        <a:cs typeface="Arial" pitchFamily="34" charset="0"/>
                      </a:defRPr>
                    </a:pPr>
                    <a:endParaRPr dirty="0"/>
                  </a:p>
                </c:rich>
              </c:tx>
              <c:spPr>
                <a:scene3d>
                  <a:camera prst="orthographicFront"/>
                  <a:lightRig rig="threePt" dir="t"/>
                </a:scene3d>
                <a:sp3d/>
              </c:spPr>
              <c:showVal val="1"/>
            </c:dLbl>
            <c:dLbl>
              <c:idx val="1"/>
              <c:layout>
                <c:manualLayout>
                  <c:x val="2.2230554629732498E-2"/>
                  <c:y val="-6.597630704655342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319</a:t>
                    </a:r>
                    <a:r>
                      <a:rPr dirty="0" smtClean="0"/>
                      <a:t> </a:t>
                    </a:r>
                    <a:r>
                      <a:rPr lang="en-US" dirty="0" smtClean="0"/>
                      <a:t>771</a:t>
                    </a:r>
                    <a:r>
                      <a:rPr dirty="0" smtClean="0"/>
                      <a:t>,</a:t>
                    </a:r>
                    <a:r>
                      <a:rPr lang="en-US" dirty="0" smtClean="0"/>
                      <a:t>6</a:t>
                    </a:r>
                    <a:endParaRPr dirty="0"/>
                  </a:p>
                </c:rich>
              </c:tx>
              <c:showVal val="1"/>
            </c:dLbl>
            <c:txPr>
              <a:bodyPr/>
              <a:lstStyle/>
              <a:p>
                <a:pPr algn="ctr">
                  <a:defRPr lang="ru-RU" sz="1400" b="1" kern="1200" dirty="0" smtClean="0">
                    <a:ln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</a:ln>
                    <a:solidFill>
                      <a:srgbClr val="FFC000"/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Arial Black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Лист1!$D$2:$D$3</c:f>
              <c:numCache>
                <c:formatCode>0.0</c:formatCode>
                <c:ptCount val="2"/>
                <c:pt idx="0" formatCode="General">
                  <c:v>569016.80000000005</c:v>
                </c:pt>
                <c:pt idx="1">
                  <c:v>319771.59999999998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C5-4D46-B392-FFD83E21B071}"/>
            </c:ext>
          </c:extLst>
        </c:ser>
        <c:dLbls>
          <c:showVal val="1"/>
        </c:dLbls>
        <c:gapWidth val="95"/>
        <c:gapDepth val="108"/>
        <c:shape val="cylinder"/>
        <c:axId val="117671424"/>
        <c:axId val="117672960"/>
        <c:axId val="0"/>
      </c:bar3DChart>
      <c:catAx>
        <c:axId val="117671424"/>
        <c:scaling>
          <c:orientation val="minMax"/>
        </c:scaling>
        <c:delete val="1"/>
        <c:axPos val="b"/>
        <c:numFmt formatCode="General" sourceLinked="0"/>
        <c:majorTickMark val="none"/>
        <c:tickLblPos val="none"/>
        <c:crossAx val="117672960"/>
        <c:crosses val="autoZero"/>
        <c:auto val="1"/>
        <c:lblAlgn val="ctr"/>
        <c:lblOffset val="100"/>
      </c:catAx>
      <c:valAx>
        <c:axId val="11767296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67142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000" b="1" i="0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/>
              <a:latin typeface="Arial Narrow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310"/>
      <c:perspective val="0"/>
    </c:view3D>
    <c:plotArea>
      <c:layout>
        <c:manualLayout>
          <c:layoutTarget val="inner"/>
          <c:xMode val="edge"/>
          <c:yMode val="edge"/>
          <c:x val="0.10377862908981272"/>
          <c:y val="0.13888917229893111"/>
          <c:w val="0.53948419792192293"/>
          <c:h val="0.79580499176229036"/>
        </c:manualLayout>
      </c:layout>
      <c:pie3DChart>
        <c:varyColors val="1"/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65951353437739668"/>
          <c:y val="9.0031208206938166E-3"/>
          <c:w val="0.33174335741780447"/>
          <c:h val="0.92584029654356814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noFill/>
        <a:ln w="9525">
          <a:noFill/>
        </a:ln>
      </c:spPr>
    </c:floor>
    <c:sideWall>
      <c:spPr>
        <a:noFill/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аренда земля</c:v>
                </c:pt>
              </c:strCache>
            </c:strRef>
          </c:tx>
          <c:spPr>
            <a:solidFill>
              <a:schemeClr val="bg2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46000</c:v>
                </c:pt>
                <c:pt idx="1">
                  <c:v>43000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продажа земли</c:v>
                </c:pt>
              </c:strCache>
            </c:strRef>
          </c:tx>
          <c:spPr>
            <a:solidFill>
              <a:srgbClr val="FFFFCC"/>
            </a:solidFill>
            <a:ln w="25400">
              <a:solidFill>
                <a:prstClr val="black">
                  <a:lumMod val="65000"/>
                  <a:lumOff val="35000"/>
                </a:prstClr>
              </a:solidFill>
            </a:ln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73450</c:v>
                </c:pt>
                <c:pt idx="1">
                  <c:v>31500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аренда имущества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prstClr val="black">
                  <a:lumMod val="65000"/>
                  <a:lumOff val="35000"/>
                </a:prstClr>
              </a:solidFill>
            </a:ln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10600</c:v>
                </c:pt>
                <c:pt idx="1">
                  <c:v>10000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66FFFF"/>
            </a:solidFill>
            <a:ln w="25400">
              <a:solidFill>
                <a:prstClr val="black">
                  <a:lumMod val="65000"/>
                  <a:lumOff val="35000"/>
                </a:prstClr>
              </a:solidFill>
            </a:ln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11000</c:v>
                </c:pt>
                <c:pt idx="1">
                  <c:v>9800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реализация имущества</c:v>
                </c:pt>
              </c:strCache>
            </c:strRef>
          </c:tx>
          <c:spPr>
            <a:solidFill>
              <a:srgbClr val="9EE73D"/>
            </a:solidFill>
            <a:ln w="25400">
              <a:solidFill>
                <a:prstClr val="black">
                  <a:lumMod val="65000"/>
                  <a:lumOff val="35000"/>
                </a:prstClr>
              </a:solidFill>
            </a:ln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860</c:v>
                </c:pt>
                <c:pt idx="1">
                  <c:v>3000</c:v>
                </c:pt>
              </c:numCache>
            </c:numRef>
          </c:val>
        </c:ser>
        <c:gapWidth val="34"/>
        <c:gapDepth val="209"/>
        <c:shape val="pyramid"/>
        <c:axId val="143678080"/>
        <c:axId val="137146752"/>
        <c:axId val="0"/>
      </c:bar3DChart>
      <c:catAx>
        <c:axId val="143678080"/>
        <c:scaling>
          <c:orientation val="minMax"/>
        </c:scaling>
        <c:delete val="1"/>
        <c:axPos val="b"/>
        <c:numFmt formatCode="General" sourceLinked="1"/>
        <c:tickLblPos val="none"/>
        <c:crossAx val="137146752"/>
        <c:crosses val="autoZero"/>
        <c:auto val="1"/>
        <c:lblAlgn val="ctr"/>
        <c:lblOffset val="100"/>
      </c:catAx>
      <c:valAx>
        <c:axId val="137146752"/>
        <c:scaling>
          <c:orientation val="minMax"/>
        </c:scaling>
        <c:delete val="1"/>
        <c:axPos val="l"/>
        <c:numFmt formatCode="General" sourceLinked="1"/>
        <c:tickLblPos val="none"/>
        <c:crossAx val="143678080"/>
        <c:crosses val="autoZero"/>
        <c:crossBetween val="between"/>
      </c:valAx>
      <c:spPr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3"/>
            <c:explosion val="0"/>
          </c:dPt>
          <c:dLbls>
            <c:showVal val="1"/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</c:v>
                </c:pt>
                <c:pt idx="5">
                  <c:v>Социальная политика</c:v>
                </c:pt>
                <c:pt idx="6">
                  <c:v>Средства массовой информации</c:v>
                </c:pt>
                <c:pt idx="7">
                  <c:v>Обслуживание государственного внутреннего и муниципального долга</c:v>
                </c:pt>
              </c:strCache>
            </c:strRef>
          </c:cat>
          <c:val>
            <c:numRef>
              <c:f>Лист1!$D$2:$D$9</c:f>
              <c:numCache>
                <c:formatCode>0.0</c:formatCode>
                <c:ptCount val="8"/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1"/>
            <c:spPr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/>
            </c:spPr>
          </c:dPt>
          <c:dPt>
            <c:idx val="7"/>
            <c:spPr>
              <a:solidFill>
                <a:srgbClr val="9EE73D"/>
              </a:solidFill>
              <a:ln>
                <a:solidFill>
                  <a:prstClr val="black"/>
                </a:solidFill>
              </a:ln>
            </c:spPr>
          </c:dPt>
          <c:dLbls>
            <c:dLbl>
              <c:idx val="0"/>
              <c:layout>
                <c:manualLayout>
                  <c:x val="0.10471926730363293"/>
                  <c:y val="-4.878299574278981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n w="6350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45 094,7</a:t>
                    </a:r>
                    <a:r>
                      <a:rPr lang="en-US" dirty="0" smtClean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3,6%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1"/>
              <c:layout>
                <c:manualLayout>
                  <c:x val="0.1116086927841351"/>
                  <c:y val="-4.1277919474668301E-2"/>
                </c:manualLayout>
              </c:layout>
              <c:tx>
                <c:rich>
                  <a:bodyPr rot="0"/>
                  <a:lstStyle/>
                  <a:p>
                    <a:pPr>
                      <a:defRPr b="1"/>
                    </a:pPr>
                    <a:r>
                      <a:rPr lang="en-US" b="1" dirty="0" smtClean="0">
                        <a:ln w="6350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accent2"/>
                        </a:solidFill>
                      </a:rPr>
                      <a:t>8 000,0</a:t>
                    </a:r>
                    <a:r>
                      <a:rPr lang="en-US" b="1" dirty="0" smtClean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0,6%</a:t>
                    </a:r>
                    <a:endParaRPr lang="en-US" b="1" dirty="0"/>
                  </a:p>
                </c:rich>
              </c:tx>
              <c:spPr/>
              <c:showVal val="1"/>
              <c:showPercent val="1"/>
              <c:separator> </c:separator>
            </c:dLbl>
            <c:dLbl>
              <c:idx val="2"/>
              <c:layout>
                <c:manualLayout>
                  <c:x val="0.13916628621125429"/>
                  <c:y val="-1.8762690670303772E-3"/>
                </c:manualLayout>
              </c:layout>
              <c:tx>
                <c:rich>
                  <a:bodyPr/>
                  <a:lstStyle/>
                  <a:p>
                    <a:r>
                      <a:rPr lang="en-US" b="1" cap="none" spc="0" dirty="0" smtClean="0">
                        <a:ln w="9525">
                          <a:noFill/>
                          <a:prstDash val="solid"/>
                        </a:ln>
                        <a:solidFill>
                          <a:schemeClr val="accent3"/>
                        </a:solidFill>
                        <a:effectLst/>
                      </a:rPr>
                      <a:t>227 429,2</a:t>
                    </a:r>
                    <a:r>
                      <a:rPr lang="ru-RU" b="1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</a:rPr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18,2%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3"/>
              <c:layout>
                <c:manualLayout>
                  <c:x val="-0.35411646969781135"/>
                  <c:y val="-9.381345335151886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n w="9525">
                          <a:noFill/>
                          <a:prstDash val="solid"/>
                        </a:ln>
                        <a:solidFill>
                          <a:schemeClr val="accent4"/>
                        </a:solidFill>
                        <a:effectLst/>
                      </a:rPr>
                      <a:t>895</a:t>
                    </a:r>
                    <a:r>
                      <a:rPr lang="en-US" b="1" baseline="0" dirty="0" smtClean="0">
                        <a:ln w="9525">
                          <a:noFill/>
                          <a:prstDash val="solid"/>
                        </a:ln>
                        <a:solidFill>
                          <a:schemeClr val="accent4"/>
                        </a:solidFill>
                        <a:effectLst/>
                      </a:rPr>
                      <a:t> 733</a:t>
                    </a:r>
                    <a:r>
                      <a:rPr lang="en-US" b="1" dirty="0" smtClean="0">
                        <a:ln w="9525">
                          <a:noFill/>
                          <a:prstDash val="solid"/>
                        </a:ln>
                        <a:solidFill>
                          <a:schemeClr val="accent4"/>
                        </a:solidFill>
                        <a:effectLst/>
                      </a:rPr>
                      <a:t>,</a:t>
                    </a:r>
                    <a:r>
                      <a:rPr lang="ru-RU" b="1" dirty="0" smtClean="0">
                        <a:ln w="9525">
                          <a:noFill/>
                          <a:prstDash val="solid"/>
                        </a:ln>
                        <a:solidFill>
                          <a:schemeClr val="accent4"/>
                        </a:solidFill>
                        <a:effectLst/>
                      </a:rPr>
                      <a:t>8</a:t>
                    </a:r>
                    <a:r>
                      <a:rPr lang="en-US" dirty="0" smtClean="0"/>
                      <a:t> </a:t>
                    </a:r>
                  </a:p>
                  <a:p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71,7%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4"/>
              <c:layout>
                <c:manualLayout>
                  <c:x val="-9.2318301438729003E-2"/>
                  <c:y val="6.191687921200245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n w="6350"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rPr>
                      <a:t>46 804,6</a:t>
                    </a:r>
                    <a:r>
                      <a:rPr lang="en-US" dirty="0" smtClean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3,7%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5"/>
              <c:layout>
                <c:manualLayout>
                  <c:x val="-9.3696186534829695E-2"/>
                  <c:y val="6.379314827903283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n w="6350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19 456,9</a:t>
                    </a:r>
                    <a:r>
                      <a:rPr lang="en-US" dirty="0" smtClean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1,6%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6"/>
              <c:layout>
                <c:manualLayout>
                  <c:x val="-8.8184646150427981E-2"/>
                  <c:y val="4.878299574278983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n w="6350">
                          <a:solidFill>
                            <a:schemeClr val="bg1"/>
                          </a:solidFill>
                        </a:ln>
                        <a:solidFill>
                          <a:srgbClr val="FF9999"/>
                        </a:solidFill>
                      </a:rPr>
                      <a:t>6 400,0</a:t>
                    </a:r>
                    <a:r>
                      <a:rPr lang="en-US" dirty="0" smtClean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0,5%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dLbl>
              <c:idx val="7"/>
              <c:layout>
                <c:manualLayout>
                  <c:x val="8.956253124652816E-2"/>
                  <c:y val="-4.503045760872908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ln w="6350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</a:rPr>
                      <a:t>500,0</a:t>
                    </a:r>
                    <a:r>
                      <a:rPr lang="en-US" dirty="0"/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0</a:t>
                    </a:r>
                    <a:r>
                      <a:rPr lang="ru-RU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,1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%</a:t>
                    </a:r>
                    <a:endParaRPr lang="en-US" dirty="0"/>
                  </a:p>
                </c:rich>
              </c:tx>
              <c:showVal val="1"/>
              <c:showPercent val="1"/>
              <c:separator> </c:separator>
            </c:dLbl>
            <c:txPr>
              <a:bodyPr rot="0"/>
              <a:lstStyle/>
              <a:p>
                <a:pPr>
                  <a:defRPr/>
                </a:pPr>
                <a:endParaRPr lang="ru-RU"/>
              </a:p>
            </c:txPr>
            <c:showVal val="1"/>
            <c:showPercent val="1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</c:v>
                </c:pt>
                <c:pt idx="5">
                  <c:v>Социальная политика</c:v>
                </c:pt>
                <c:pt idx="6">
                  <c:v>Средства массовой информации</c:v>
                </c:pt>
                <c:pt idx="7">
                  <c:v>Обслуживание государственного внутреннего и муниципального долга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45094.7</c:v>
                </c:pt>
                <c:pt idx="1">
                  <c:v>8000</c:v>
                </c:pt>
                <c:pt idx="2">
                  <c:v>227429.2</c:v>
                </c:pt>
                <c:pt idx="3">
                  <c:v>895733.8</c:v>
                </c:pt>
                <c:pt idx="4">
                  <c:v>46804.6</c:v>
                </c:pt>
                <c:pt idx="5">
                  <c:v>19456.900000000001</c:v>
                </c:pt>
                <c:pt idx="6">
                  <c:v>6400</c:v>
                </c:pt>
                <c:pt idx="7">
                  <c:v>500</c:v>
                </c:pt>
              </c:numCache>
            </c:numRef>
          </c:val>
        </c:ser>
        <c:dLbls>
          <c:showVal val="1"/>
        </c:dLbls>
        <c:firstSliceAng val="225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3"/>
            <c:explosion val="0"/>
          </c:dPt>
          <c:dLbls>
            <c:showVal val="1"/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</c:v>
                </c:pt>
                <c:pt idx="5">
                  <c:v>Социальная политика</c:v>
                </c:pt>
                <c:pt idx="6">
                  <c:v>Средства массовой информации</c:v>
                </c:pt>
                <c:pt idx="7">
                  <c:v>Обслуживание государственного внутреннего и муниципального долга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dPt>
            <c:idx val="1"/>
            <c:spPr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/>
            </c:spPr>
          </c:dPt>
          <c:dPt>
            <c:idx val="7"/>
            <c:spPr>
              <a:solidFill>
                <a:srgbClr val="9EE73D"/>
              </a:solidFill>
              <a:ln>
                <a:solidFill>
                  <a:prstClr val="black"/>
                </a:solidFill>
              </a:ln>
            </c:spPr>
          </c:dPt>
          <c:dLbls>
            <c:dLbl>
              <c:idx val="0"/>
              <c:layout>
                <c:manualLayout>
                  <c:x val="-0.10471926730363305"/>
                  <c:y val="6.5669417346063325E-2"/>
                </c:manualLayout>
              </c:layout>
              <c:tx>
                <c:rich>
                  <a:bodyPr/>
                  <a:lstStyle/>
                  <a:p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accent1"/>
                        </a:solidFill>
                        <a:effectLst/>
                      </a:rPr>
                      <a:t>32</a:t>
                    </a:r>
                    <a:r>
                      <a:rPr lang="en-US" b="1" cap="none" spc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accent1"/>
                        </a:solidFill>
                        <a:effectLst/>
                      </a:rPr>
                      <a:t> </a:t>
                    </a:r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accent1"/>
                        </a:solidFill>
                        <a:effectLst/>
                      </a:rPr>
                      <a:t>317,5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 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1,9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%</a:t>
                    </a:r>
                    <a:endParaRPr dirty="0"/>
                  </a:p>
                </c:rich>
              </c:tx>
              <c:showVal val="1"/>
              <c:showPercent val="1"/>
              <c:separator> </c:separator>
            </c:dLbl>
            <c:dLbl>
              <c:idx val="1"/>
              <c:layout>
                <c:manualLayout>
                  <c:x val="-0.10609726089462282"/>
                  <c:y val="6.9421955480123962E-2"/>
                </c:manualLayout>
              </c:layout>
              <c:tx>
                <c:rich>
                  <a:bodyPr/>
                  <a:lstStyle/>
                  <a:p>
                    <a:r>
                      <a:rPr sz="1800" b="1" i="0" u="none" strike="noStrike" kern="1200" baseline="0" dirty="0" smtClean="0">
                        <a:ln w="9525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12</a:t>
                    </a:r>
                    <a:r>
                      <a:rPr lang="en-US" sz="1800" b="1" i="0" u="none" strike="noStrike" kern="1200" baseline="0" dirty="0" smtClean="0">
                        <a:ln w="9525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sz="1800" b="1" i="0" u="none" strike="noStrike" kern="1200" baseline="0" dirty="0" smtClean="0">
                        <a:ln w="9525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650,0</a:t>
                    </a:r>
                    <a:r>
                      <a:rPr sz="1800" b="1" i="0" u="none" strike="noStrike" kern="1200" baseline="0" dirty="0" smtClean="0">
                        <a:ln w="9525">
                          <a:noFill/>
                          <a:prstDash val="solid"/>
                        </a:ln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en-US" sz="1800" b="1" i="0" u="none" strike="noStrike" kern="1200" cap="none" spc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rPr>
                      <a:t>0,8</a:t>
                    </a:r>
                    <a:r>
                      <a:rPr sz="1800" b="1" i="0" u="none" strike="noStrike" kern="1200" cap="none" spc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rPr>
                      <a:t>%</a:t>
                    </a:r>
                    <a:endParaRPr b="1" dirty="0"/>
                  </a:p>
                </c:rich>
              </c:tx>
              <c:showVal val="1"/>
              <c:showPercent val="1"/>
              <c:separator> </c:separator>
            </c:dLbl>
            <c:dLbl>
              <c:idx val="2"/>
              <c:layout>
                <c:manualLayout>
                  <c:x val="-0.10058572051022123"/>
                  <c:y val="-8.6308377083397364E-2"/>
                </c:manualLayout>
              </c:layout>
              <c:tx>
                <c:rich>
                  <a:bodyPr/>
                  <a:lstStyle/>
                  <a:p>
                    <a:r>
                      <a:rPr b="1" cap="none" spc="0" dirty="0" smtClean="0">
                        <a:ln w="1905">
                          <a:noFill/>
                        </a:ln>
                        <a:solidFill>
                          <a:schemeClr val="accent3"/>
                        </a:solidFill>
                        <a:effectLst/>
                      </a:rPr>
                      <a:t>442</a:t>
                    </a:r>
                    <a:r>
                      <a:rPr lang="en-US" b="1" cap="none" spc="0" dirty="0" smtClean="0">
                        <a:ln w="1905">
                          <a:noFill/>
                        </a:ln>
                        <a:solidFill>
                          <a:schemeClr val="accent3"/>
                        </a:solidFill>
                        <a:effectLst/>
                      </a:rPr>
                      <a:t> </a:t>
                    </a:r>
                    <a:r>
                      <a:rPr b="1" cap="none" spc="0" dirty="0" smtClean="0">
                        <a:ln w="1905">
                          <a:noFill/>
                        </a:ln>
                        <a:solidFill>
                          <a:schemeClr val="accent3"/>
                        </a:solidFill>
                        <a:effectLst/>
                      </a:rPr>
                      <a:t>497,5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 2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6,7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%</a:t>
                    </a:r>
                    <a:endParaRPr dirty="0"/>
                  </a:p>
                </c:rich>
              </c:tx>
              <c:showVal val="1"/>
              <c:showPercent val="1"/>
              <c:separator> </c:separator>
            </c:dLbl>
            <c:dLbl>
              <c:idx val="3"/>
              <c:layout>
                <c:manualLayout>
                  <c:x val="0.41059370139429013"/>
                  <c:y val="0.43529442355104758"/>
                </c:manualLayout>
              </c:layout>
              <c:tx>
                <c:rich>
                  <a:bodyPr rot="0"/>
                  <a:lstStyle/>
                  <a:p>
                    <a:pPr algn="ctr" rtl="0">
                      <a:defRPr lang="en-US" sz="1800" b="1" i="0" u="none" strike="noStrike" kern="1200" cap="none" spc="0" baseline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sz="1800" b="1" i="0" u="none" strike="noStrike" kern="1200" cap="none" spc="0" baseline="0" dirty="0" smtClean="0">
                        <a:ln w="190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987 002,9</a:t>
                    </a:r>
                    <a:r>
                      <a:rPr sz="1800" b="1" i="0" u="none" strike="noStrike" kern="1200" cap="none" spc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rPr>
                      <a:t> 59,6%</a:t>
                    </a:r>
                    <a:endParaRPr sz="1800" b="1" i="0" u="none" strike="noStrike" kern="1200" cap="none" spc="0" baseline="0" dirty="0">
                      <a:ln w="1905"/>
                      <a:gradFill>
                        <a:gsLst>
                          <a:gs pos="0">
                            <a:schemeClr val="accent6">
                              <a:shade val="20000"/>
                              <a:satMod val="200000"/>
                            </a:schemeClr>
                          </a:gs>
                          <a:gs pos="78000">
                            <a:schemeClr val="accent6">
                              <a:tint val="90000"/>
                              <a:shade val="89000"/>
                              <a:satMod val="220000"/>
                            </a:schemeClr>
                          </a:gs>
                          <a:gs pos="100000">
                            <a:schemeClr val="accent6">
                              <a:tint val="12000"/>
                              <a:satMod val="255000"/>
                            </a:schemeClr>
                          </a:gs>
                        </a:gsLst>
                        <a:lin ang="5400000"/>
                      </a:gra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Val val="1"/>
              <c:showPercent val="1"/>
              <c:separator> </c:separator>
            </c:dLbl>
            <c:dLbl>
              <c:idx val="4"/>
              <c:layout>
                <c:manualLayout>
                  <c:x val="-5.2359633651816638E-2"/>
                  <c:y val="9.568972241854927E-2"/>
                </c:manualLayout>
              </c:layout>
              <c:tx>
                <c:rich>
                  <a:bodyPr/>
                  <a:lstStyle/>
                  <a:p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</a:rPr>
                      <a:t>151</a:t>
                    </a:r>
                    <a:r>
                      <a:rPr lang="en-US" b="1" cap="none" spc="0" baseline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</a:rPr>
                      <a:t> </a:t>
                    </a:r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9500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</a:rPr>
                      <a:t>547,4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 9</a:t>
                    </a:r>
                    <a:r>
                      <a:rPr lang="en-US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,1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%</a:t>
                    </a:r>
                    <a:endParaRPr b="1" cap="none" spc="0" dirty="0">
                      <a:ln w="1905"/>
                      <a:gradFill>
                        <a:gsLst>
                          <a:gs pos="0">
                            <a:schemeClr val="accent6">
                              <a:shade val="20000"/>
                              <a:satMod val="200000"/>
                            </a:schemeClr>
                          </a:gs>
                          <a:gs pos="78000">
                            <a:schemeClr val="accent6">
                              <a:tint val="90000"/>
                              <a:shade val="89000"/>
                              <a:satMod val="220000"/>
                            </a:schemeClr>
                          </a:gs>
                          <a:gs pos="100000">
                            <a:schemeClr val="accent6">
                              <a:tint val="12000"/>
                              <a:satMod val="255000"/>
                            </a:schemeClr>
                          </a:gs>
                        </a:gsLst>
                        <a:lin ang="5400000"/>
                      </a:gra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</a:endParaRPr>
                  </a:p>
                </c:rich>
              </c:tx>
              <c:showVal val="1"/>
              <c:showPercent val="1"/>
              <c:separator> </c:separator>
            </c:dLbl>
            <c:dLbl>
              <c:idx val="5"/>
              <c:layout>
                <c:manualLayout>
                  <c:x val="-0.1033413822075325"/>
                  <c:y val="4.1277919474668266E-2"/>
                </c:manualLayout>
              </c:layout>
              <c:tx>
                <c:rich>
                  <a:bodyPr/>
                  <a:lstStyle/>
                  <a:p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85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rPr>
                      <a:t>25</a:t>
                    </a:r>
                    <a:r>
                      <a:rPr lang="en-US" b="1" cap="none" spc="0" dirty="0" smtClean="0">
                        <a:ln w="1905">
                          <a:solidFill>
                            <a:schemeClr val="bg1">
                              <a:lumMod val="85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rPr>
                      <a:t> </a:t>
                    </a:r>
                    <a:r>
                      <a:rPr b="1" cap="none" spc="0" dirty="0" smtClean="0">
                        <a:ln w="1905">
                          <a:solidFill>
                            <a:schemeClr val="bg1">
                              <a:lumMod val="85000"/>
                            </a:schemeClr>
                          </a:solidFill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rPr>
                      <a:t>147,1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 1,5%</a:t>
                    </a:r>
                    <a:endParaRPr dirty="0"/>
                  </a:p>
                </c:rich>
              </c:tx>
              <c:showVal val="1"/>
              <c:showPercent val="1"/>
              <c:separator> </c:separator>
            </c:dLbl>
            <c:dLbl>
              <c:idx val="6"/>
              <c:layout>
                <c:manualLayout>
                  <c:x val="-0.1033413822075325"/>
                  <c:y val="5.2535533876850574E-2"/>
                </c:manualLayout>
              </c:layout>
              <c:tx>
                <c:rich>
                  <a:bodyPr/>
                  <a:lstStyle/>
                  <a:p>
                    <a:r>
                      <a:rPr b="1" dirty="0" smtClean="0">
                        <a:ln w="6350">
                          <a:solidFill>
                            <a:schemeClr val="bg1"/>
                          </a:solidFill>
                        </a:ln>
                        <a:solidFill>
                          <a:srgbClr val="FF9999"/>
                        </a:solidFill>
                      </a:rPr>
                      <a:t>6</a:t>
                    </a:r>
                    <a:r>
                      <a:rPr lang="en-US" b="1" dirty="0" smtClean="0">
                        <a:ln w="6350">
                          <a:solidFill>
                            <a:schemeClr val="bg1"/>
                          </a:solidFill>
                        </a:ln>
                        <a:solidFill>
                          <a:srgbClr val="FF9999"/>
                        </a:solidFill>
                      </a:rPr>
                      <a:t> </a:t>
                    </a:r>
                    <a:r>
                      <a:rPr b="1" dirty="0" smtClean="0">
                        <a:ln w="6350">
                          <a:solidFill>
                            <a:schemeClr val="bg1"/>
                          </a:solidFill>
                        </a:ln>
                        <a:solidFill>
                          <a:srgbClr val="FF9999"/>
                        </a:solidFill>
                      </a:rPr>
                      <a:t>200,0 </a:t>
                    </a:r>
                    <a:r>
                      <a:rPr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rPr>
                      <a:t>0,4%</a:t>
                    </a:r>
                    <a:endParaRPr dirty="0"/>
                  </a:p>
                </c:rich>
              </c:tx>
              <c:showVal val="1"/>
              <c:showPercent val="1"/>
              <c:separator> </c:separator>
            </c:dLbl>
            <c:dLbl>
              <c:idx val="7"/>
              <c:delete val="1"/>
            </c:dLbl>
            <c:txPr>
              <a:bodyPr rot="0"/>
              <a:lstStyle/>
              <a:p>
                <a:pPr algn="ctr" rtl="0">
                  <a:defRPr lang="ru-RU" sz="1800" b="1" i="0" u="none" strike="noStrike" kern="1200" baseline="0" dirty="0">
                    <a:ln w="9525">
                      <a:noFill/>
                      <a:prstDash val="solid"/>
                    </a:ln>
                    <a:solidFill>
                      <a:schemeClr val="accent4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Percent val="1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</c:v>
                </c:pt>
                <c:pt idx="5">
                  <c:v>Социальная политика</c:v>
                </c:pt>
                <c:pt idx="6">
                  <c:v>Средства массовой информации</c:v>
                </c:pt>
                <c:pt idx="7">
                  <c:v>Обслуживание государственного внутреннего и муниципального долга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32317.5</c:v>
                </c:pt>
                <c:pt idx="1">
                  <c:v>12650</c:v>
                </c:pt>
                <c:pt idx="2">
                  <c:v>442497.5</c:v>
                </c:pt>
                <c:pt idx="3">
                  <c:v>987002.9</c:v>
                </c:pt>
                <c:pt idx="4">
                  <c:v>151547.4</c:v>
                </c:pt>
                <c:pt idx="5">
                  <c:v>25147.1</c:v>
                </c:pt>
                <c:pt idx="6">
                  <c:v>6200</c:v>
                </c:pt>
                <c:pt idx="7">
                  <c:v>0</c:v>
                </c:pt>
              </c:numCache>
            </c:numRef>
          </c:val>
        </c:ser>
        <c:dLbls>
          <c:showVal val="1"/>
        </c:dLbls>
        <c:firstSliceAng val="59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AFC929-7A22-4C3B-B8CB-5D0406F766B5}" type="doc">
      <dgm:prSet loTypeId="urn:microsoft.com/office/officeart/2005/8/layout/cycle7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3848C16-397D-4BAC-857A-5EA76D469235}">
      <dgm:prSet phldrT="[Текст]" custT="1"/>
      <dgm:spPr/>
      <dgm:t>
        <a:bodyPr/>
        <a:lstStyle/>
        <a:p>
          <a:r>
            <a:rPr lang="ru-RU" sz="1400" b="1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"Обеспечение санитарного состояния территории муниципального образования "Город Всеволожск" </a:t>
          </a:r>
          <a:r>
            <a:rPr lang="ru-RU" sz="1400" b="1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                  – </a:t>
          </a:r>
          <a:r>
            <a:rPr lang="ru-RU" sz="1400" b="1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6 100,0 тыс. руб.</a:t>
          </a:r>
          <a:endParaRPr lang="ru-RU" sz="1400" dirty="0"/>
        </a:p>
      </dgm:t>
    </dgm:pt>
    <dgm:pt modelId="{699EB70A-18FE-4377-A743-AF0426BCBE48}" type="parTrans" cxnId="{CA2F5C35-68C8-40C6-81D3-CE7B1EA83280}">
      <dgm:prSet/>
      <dgm:spPr/>
      <dgm:t>
        <a:bodyPr/>
        <a:lstStyle/>
        <a:p>
          <a:endParaRPr lang="ru-RU" sz="1800"/>
        </a:p>
      </dgm:t>
    </dgm:pt>
    <dgm:pt modelId="{8F8ABB0F-6799-4EBC-9AD6-4DDB3892E9E5}" type="sibTrans" cxnId="{CA2F5C35-68C8-40C6-81D3-CE7B1EA83280}">
      <dgm:prSet custT="1"/>
      <dgm:spPr/>
      <dgm:t>
        <a:bodyPr/>
        <a:lstStyle/>
        <a:p>
          <a:endParaRPr lang="ru-RU" sz="1800"/>
        </a:p>
      </dgm:t>
    </dgm:pt>
    <dgm:pt modelId="{76E74D0D-2AAE-48D7-8D79-E69180B7F361}">
      <dgm:prSet phldrT="[Текст]" custT="1"/>
      <dgm:spPr/>
      <dgm:t>
        <a:bodyPr/>
        <a:lstStyle/>
        <a:p>
          <a:r>
            <a:rPr lang="ru-RU" sz="1600" b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Расходы по содержанию города – 122 756,9 тыс. руб.</a:t>
          </a:r>
          <a:endParaRPr lang="ru-RU" sz="1600" dirty="0"/>
        </a:p>
      </dgm:t>
    </dgm:pt>
    <dgm:pt modelId="{1D6C42DC-1FD0-4EA6-AF2F-EFCF35443538}" type="parTrans" cxnId="{AA13BAAD-68C1-4484-873B-296E8917EA81}">
      <dgm:prSet/>
      <dgm:spPr/>
      <dgm:t>
        <a:bodyPr/>
        <a:lstStyle/>
        <a:p>
          <a:endParaRPr lang="ru-RU" sz="1800"/>
        </a:p>
      </dgm:t>
    </dgm:pt>
    <dgm:pt modelId="{EF223975-6A77-4858-845F-54ED6C90C259}" type="sibTrans" cxnId="{AA13BAAD-68C1-4484-873B-296E8917EA81}">
      <dgm:prSet custT="1"/>
      <dgm:spPr/>
      <dgm:t>
        <a:bodyPr/>
        <a:lstStyle/>
        <a:p>
          <a:endParaRPr lang="ru-RU" sz="1800"/>
        </a:p>
      </dgm:t>
    </dgm:pt>
    <dgm:pt modelId="{7A730509-BC0C-4ADF-87D8-41B5E1DDCF08}">
      <dgm:prSet phldrT="[Текст]" custT="1"/>
      <dgm:spPr/>
      <dgm:t>
        <a:bodyPr/>
        <a:lstStyle/>
        <a:p>
          <a:r>
            <a:rPr lang="ru-RU" sz="1400" b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муниципального учреждения  "Всеволожская муниципальная управляющая компания" – 95 529,0 тыс. руб.</a:t>
          </a:r>
          <a:endParaRPr lang="ru-RU" sz="1400" dirty="0"/>
        </a:p>
      </dgm:t>
    </dgm:pt>
    <dgm:pt modelId="{BBBE9629-569F-4DDF-96B4-F525C191FDC0}" type="parTrans" cxnId="{3CF256E6-F31F-4156-AC22-B8F9CEC31552}">
      <dgm:prSet/>
      <dgm:spPr/>
      <dgm:t>
        <a:bodyPr/>
        <a:lstStyle/>
        <a:p>
          <a:endParaRPr lang="ru-RU" sz="1800"/>
        </a:p>
      </dgm:t>
    </dgm:pt>
    <dgm:pt modelId="{1B501504-57F0-4633-8FDC-3788978B4066}" type="sibTrans" cxnId="{3CF256E6-F31F-4156-AC22-B8F9CEC31552}">
      <dgm:prSet custT="1"/>
      <dgm:spPr/>
      <dgm:t>
        <a:bodyPr/>
        <a:lstStyle/>
        <a:p>
          <a:endParaRPr lang="ru-RU" sz="1800"/>
        </a:p>
      </dgm:t>
    </dgm:pt>
    <dgm:pt modelId="{D3DBBBBF-59E6-4CFB-88B2-03FE29D9A1CB}">
      <dgm:prSet phldrT="[Текст]" custT="1"/>
      <dgm:spPr/>
      <dgm:t>
        <a:bodyPr/>
        <a:lstStyle/>
        <a:p>
          <a:r>
            <a:rPr lang="ru-RU" sz="1400" b="1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исправного состояния существующих сетей и оборудования уличного освещения               – 102 850,0 тыс</a:t>
          </a:r>
          <a:r>
            <a:rPr lang="ru-RU" sz="1400" b="1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. руб.</a:t>
          </a:r>
          <a:endParaRPr lang="ru-RU" sz="1400" dirty="0"/>
        </a:p>
      </dgm:t>
    </dgm:pt>
    <dgm:pt modelId="{224687F7-B34C-43D3-BEAC-9A89ECC5382B}" type="parTrans" cxnId="{8F4B80C5-F27E-4E39-9FB9-019CC30177E7}">
      <dgm:prSet/>
      <dgm:spPr/>
      <dgm:t>
        <a:bodyPr/>
        <a:lstStyle/>
        <a:p>
          <a:endParaRPr lang="ru-RU" sz="1800"/>
        </a:p>
      </dgm:t>
    </dgm:pt>
    <dgm:pt modelId="{E0BBC597-7C62-4FE3-9DA8-5BB417645BDA}" type="sibTrans" cxnId="{8F4B80C5-F27E-4E39-9FB9-019CC30177E7}">
      <dgm:prSet custT="1"/>
      <dgm:spPr/>
      <dgm:t>
        <a:bodyPr/>
        <a:lstStyle/>
        <a:p>
          <a:endParaRPr lang="ru-RU" sz="1800"/>
        </a:p>
      </dgm:t>
    </dgm:pt>
    <dgm:pt modelId="{C0562640-2AC1-4704-B1AF-3C1A28594563}" type="pres">
      <dgm:prSet presAssocID="{1EAFC929-7A22-4C3B-B8CB-5D0406F766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A7EE4A-8053-459B-909B-57923B028CD4}" type="pres">
      <dgm:prSet presAssocID="{83848C16-397D-4BAC-857A-5EA76D469235}" presName="node" presStyleLbl="node1" presStyleIdx="0" presStyleCnt="4" custScaleX="126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2B6F7-AEC9-417A-BB5F-4DC051482607}" type="pres">
      <dgm:prSet presAssocID="{8F8ABB0F-6799-4EBC-9AD6-4DDB3892E9E5}" presName="sibTrans" presStyleLbl="sibTrans2D1" presStyleIdx="0" presStyleCnt="4"/>
      <dgm:spPr/>
      <dgm:t>
        <a:bodyPr/>
        <a:lstStyle/>
        <a:p>
          <a:endParaRPr lang="ru-RU"/>
        </a:p>
      </dgm:t>
    </dgm:pt>
    <dgm:pt modelId="{0D5B278E-A9DA-4BA9-B88D-05908B6E79A5}" type="pres">
      <dgm:prSet presAssocID="{8F8ABB0F-6799-4EBC-9AD6-4DDB3892E9E5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8942B53-5CD9-4D6B-894D-B0F46D94242B}" type="pres">
      <dgm:prSet presAssocID="{76E74D0D-2AAE-48D7-8D79-E69180B7F36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3BA8A0-F75D-4A3E-8DFC-BB00BFC3C78A}" type="pres">
      <dgm:prSet presAssocID="{EF223975-6A77-4858-845F-54ED6C90C259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F86BD64-60E5-4828-9C8A-5FE6FE1B871C}" type="pres">
      <dgm:prSet presAssocID="{EF223975-6A77-4858-845F-54ED6C90C259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F18B73B-6FF5-4F71-B6E9-2DD25ACE3958}" type="pres">
      <dgm:prSet presAssocID="{7A730509-BC0C-4ADF-87D8-41B5E1DDCF08}" presName="node" presStyleLbl="node1" presStyleIdx="2" presStyleCnt="4" custScaleX="126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F3F6A-7C02-42D1-8710-5021D8AE1DD8}" type="pres">
      <dgm:prSet presAssocID="{1B501504-57F0-4633-8FDC-3788978B4066}" presName="sibTrans" presStyleLbl="sibTrans2D1" presStyleIdx="2" presStyleCnt="4"/>
      <dgm:spPr/>
      <dgm:t>
        <a:bodyPr/>
        <a:lstStyle/>
        <a:p>
          <a:endParaRPr lang="ru-RU"/>
        </a:p>
      </dgm:t>
    </dgm:pt>
    <dgm:pt modelId="{3B864910-FE70-4200-9142-4F517BFDEB8D}" type="pres">
      <dgm:prSet presAssocID="{1B501504-57F0-4633-8FDC-3788978B4066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974C992B-CCAD-435B-99D6-DB3F922ED18B}" type="pres">
      <dgm:prSet presAssocID="{D3DBBBBF-59E6-4CFB-88B2-03FE29D9A1CB}" presName="node" presStyleLbl="node1" presStyleIdx="3" presStyleCnt="4" custScaleX="118454" custScaleY="105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E8846E-A2E9-4B56-B92F-EDFB9850176E}" type="pres">
      <dgm:prSet presAssocID="{E0BBC597-7C62-4FE3-9DA8-5BB417645BDA}" presName="sibTrans" presStyleLbl="sibTrans2D1" presStyleIdx="3" presStyleCnt="4"/>
      <dgm:spPr/>
      <dgm:t>
        <a:bodyPr/>
        <a:lstStyle/>
        <a:p>
          <a:endParaRPr lang="ru-RU"/>
        </a:p>
      </dgm:t>
    </dgm:pt>
    <dgm:pt modelId="{CC780A1E-ADD8-4C60-95D4-304B152D070C}" type="pres">
      <dgm:prSet presAssocID="{E0BBC597-7C62-4FE3-9DA8-5BB417645BDA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4A95626-523B-4695-AF1B-ED0E7B2473A4}" type="presOf" srcId="{83848C16-397D-4BAC-857A-5EA76D469235}" destId="{DEA7EE4A-8053-459B-909B-57923B028CD4}" srcOrd="0" destOrd="0" presId="urn:microsoft.com/office/officeart/2005/8/layout/cycle7"/>
    <dgm:cxn modelId="{3933C65D-9986-44C5-91F6-CF01A2ADB2AA}" type="presOf" srcId="{76E74D0D-2AAE-48D7-8D79-E69180B7F361}" destId="{68942B53-5CD9-4D6B-894D-B0F46D94242B}" srcOrd="0" destOrd="0" presId="urn:microsoft.com/office/officeart/2005/8/layout/cycle7"/>
    <dgm:cxn modelId="{CA2F5C35-68C8-40C6-81D3-CE7B1EA83280}" srcId="{1EAFC929-7A22-4C3B-B8CB-5D0406F766B5}" destId="{83848C16-397D-4BAC-857A-5EA76D469235}" srcOrd="0" destOrd="0" parTransId="{699EB70A-18FE-4377-A743-AF0426BCBE48}" sibTransId="{8F8ABB0F-6799-4EBC-9AD6-4DDB3892E9E5}"/>
    <dgm:cxn modelId="{E8C8E887-552B-4442-AE8C-9B519783055C}" type="presOf" srcId="{EF223975-6A77-4858-845F-54ED6C90C259}" destId="{753BA8A0-F75D-4A3E-8DFC-BB00BFC3C78A}" srcOrd="0" destOrd="0" presId="urn:microsoft.com/office/officeart/2005/8/layout/cycle7"/>
    <dgm:cxn modelId="{3CF256E6-F31F-4156-AC22-B8F9CEC31552}" srcId="{1EAFC929-7A22-4C3B-B8CB-5D0406F766B5}" destId="{7A730509-BC0C-4ADF-87D8-41B5E1DDCF08}" srcOrd="2" destOrd="0" parTransId="{BBBE9629-569F-4DDF-96B4-F525C191FDC0}" sibTransId="{1B501504-57F0-4633-8FDC-3788978B4066}"/>
    <dgm:cxn modelId="{FBFC5EEC-C1E7-49AB-A1C2-1D6A69448532}" type="presOf" srcId="{D3DBBBBF-59E6-4CFB-88B2-03FE29D9A1CB}" destId="{974C992B-CCAD-435B-99D6-DB3F922ED18B}" srcOrd="0" destOrd="0" presId="urn:microsoft.com/office/officeart/2005/8/layout/cycle7"/>
    <dgm:cxn modelId="{AA13BAAD-68C1-4484-873B-296E8917EA81}" srcId="{1EAFC929-7A22-4C3B-B8CB-5D0406F766B5}" destId="{76E74D0D-2AAE-48D7-8D79-E69180B7F361}" srcOrd="1" destOrd="0" parTransId="{1D6C42DC-1FD0-4EA6-AF2F-EFCF35443538}" sibTransId="{EF223975-6A77-4858-845F-54ED6C90C259}"/>
    <dgm:cxn modelId="{D3525587-99E7-4539-91EC-EC7AF263AC86}" type="presOf" srcId="{1B501504-57F0-4633-8FDC-3788978B4066}" destId="{3B864910-FE70-4200-9142-4F517BFDEB8D}" srcOrd="1" destOrd="0" presId="urn:microsoft.com/office/officeart/2005/8/layout/cycle7"/>
    <dgm:cxn modelId="{A862913B-C239-4DF3-83D5-AD1D75BD1063}" type="presOf" srcId="{8F8ABB0F-6799-4EBC-9AD6-4DDB3892E9E5}" destId="{0D5B278E-A9DA-4BA9-B88D-05908B6E79A5}" srcOrd="1" destOrd="0" presId="urn:microsoft.com/office/officeart/2005/8/layout/cycle7"/>
    <dgm:cxn modelId="{6C0BC3C9-0197-424C-86A9-CEADE0E5AA7E}" type="presOf" srcId="{7A730509-BC0C-4ADF-87D8-41B5E1DDCF08}" destId="{5F18B73B-6FF5-4F71-B6E9-2DD25ACE3958}" srcOrd="0" destOrd="0" presId="urn:microsoft.com/office/officeart/2005/8/layout/cycle7"/>
    <dgm:cxn modelId="{BB980EDB-F2CA-40D0-B88C-D173B46CC5C4}" type="presOf" srcId="{E0BBC597-7C62-4FE3-9DA8-5BB417645BDA}" destId="{D2E8846E-A2E9-4B56-B92F-EDFB9850176E}" srcOrd="0" destOrd="0" presId="urn:microsoft.com/office/officeart/2005/8/layout/cycle7"/>
    <dgm:cxn modelId="{2B01BE78-71AF-42F4-809A-93BDEFD6687D}" type="presOf" srcId="{1B501504-57F0-4633-8FDC-3788978B4066}" destId="{D18F3F6A-7C02-42D1-8710-5021D8AE1DD8}" srcOrd="0" destOrd="0" presId="urn:microsoft.com/office/officeart/2005/8/layout/cycle7"/>
    <dgm:cxn modelId="{14969687-3799-49BB-863A-341BA988B551}" type="presOf" srcId="{8F8ABB0F-6799-4EBC-9AD6-4DDB3892E9E5}" destId="{7F92B6F7-AEC9-417A-BB5F-4DC051482607}" srcOrd="0" destOrd="0" presId="urn:microsoft.com/office/officeart/2005/8/layout/cycle7"/>
    <dgm:cxn modelId="{AD47AFFF-2A65-45E0-AAD2-1F19252DBB3D}" type="presOf" srcId="{E0BBC597-7C62-4FE3-9DA8-5BB417645BDA}" destId="{CC780A1E-ADD8-4C60-95D4-304B152D070C}" srcOrd="1" destOrd="0" presId="urn:microsoft.com/office/officeart/2005/8/layout/cycle7"/>
    <dgm:cxn modelId="{61162677-EA9B-456F-B58A-6207FA6FCFBA}" type="presOf" srcId="{EF223975-6A77-4858-845F-54ED6C90C259}" destId="{5F86BD64-60E5-4828-9C8A-5FE6FE1B871C}" srcOrd="1" destOrd="0" presId="urn:microsoft.com/office/officeart/2005/8/layout/cycle7"/>
    <dgm:cxn modelId="{8F4B80C5-F27E-4E39-9FB9-019CC30177E7}" srcId="{1EAFC929-7A22-4C3B-B8CB-5D0406F766B5}" destId="{D3DBBBBF-59E6-4CFB-88B2-03FE29D9A1CB}" srcOrd="3" destOrd="0" parTransId="{224687F7-B34C-43D3-BEAC-9A89ECC5382B}" sibTransId="{E0BBC597-7C62-4FE3-9DA8-5BB417645BDA}"/>
    <dgm:cxn modelId="{B39C05DB-5F46-4430-8B5F-BEAD47562C9A}" type="presOf" srcId="{1EAFC929-7A22-4C3B-B8CB-5D0406F766B5}" destId="{C0562640-2AC1-4704-B1AF-3C1A28594563}" srcOrd="0" destOrd="0" presId="urn:microsoft.com/office/officeart/2005/8/layout/cycle7"/>
    <dgm:cxn modelId="{298A5B41-5A4C-4D2A-BB29-FCDAFAF11B1C}" type="presParOf" srcId="{C0562640-2AC1-4704-B1AF-3C1A28594563}" destId="{DEA7EE4A-8053-459B-909B-57923B028CD4}" srcOrd="0" destOrd="0" presId="urn:microsoft.com/office/officeart/2005/8/layout/cycle7"/>
    <dgm:cxn modelId="{8BBF9C7B-0E26-4D38-AC91-DBF5BD1BC74E}" type="presParOf" srcId="{C0562640-2AC1-4704-B1AF-3C1A28594563}" destId="{7F92B6F7-AEC9-417A-BB5F-4DC051482607}" srcOrd="1" destOrd="0" presId="urn:microsoft.com/office/officeart/2005/8/layout/cycle7"/>
    <dgm:cxn modelId="{CB709A6D-077F-43B8-B3B8-259C7B17357B}" type="presParOf" srcId="{7F92B6F7-AEC9-417A-BB5F-4DC051482607}" destId="{0D5B278E-A9DA-4BA9-B88D-05908B6E79A5}" srcOrd="0" destOrd="0" presId="urn:microsoft.com/office/officeart/2005/8/layout/cycle7"/>
    <dgm:cxn modelId="{5D7FCE5E-E7A5-4889-B460-24F7A9166A65}" type="presParOf" srcId="{C0562640-2AC1-4704-B1AF-3C1A28594563}" destId="{68942B53-5CD9-4D6B-894D-B0F46D94242B}" srcOrd="2" destOrd="0" presId="urn:microsoft.com/office/officeart/2005/8/layout/cycle7"/>
    <dgm:cxn modelId="{529730B8-8956-40CF-A9FA-11F9D1ABF868}" type="presParOf" srcId="{C0562640-2AC1-4704-B1AF-3C1A28594563}" destId="{753BA8A0-F75D-4A3E-8DFC-BB00BFC3C78A}" srcOrd="3" destOrd="0" presId="urn:microsoft.com/office/officeart/2005/8/layout/cycle7"/>
    <dgm:cxn modelId="{F259BCA8-38F5-4EE7-BC3D-63112A681EC4}" type="presParOf" srcId="{753BA8A0-F75D-4A3E-8DFC-BB00BFC3C78A}" destId="{5F86BD64-60E5-4828-9C8A-5FE6FE1B871C}" srcOrd="0" destOrd="0" presId="urn:microsoft.com/office/officeart/2005/8/layout/cycle7"/>
    <dgm:cxn modelId="{FAE533FB-BCF0-49A1-A444-E6C698561D77}" type="presParOf" srcId="{C0562640-2AC1-4704-B1AF-3C1A28594563}" destId="{5F18B73B-6FF5-4F71-B6E9-2DD25ACE3958}" srcOrd="4" destOrd="0" presId="urn:microsoft.com/office/officeart/2005/8/layout/cycle7"/>
    <dgm:cxn modelId="{8789AF71-A455-4152-A6D0-AADD05664731}" type="presParOf" srcId="{C0562640-2AC1-4704-B1AF-3C1A28594563}" destId="{D18F3F6A-7C02-42D1-8710-5021D8AE1DD8}" srcOrd="5" destOrd="0" presId="urn:microsoft.com/office/officeart/2005/8/layout/cycle7"/>
    <dgm:cxn modelId="{5EEDD20D-AE1E-41BC-98E1-4EF791FAB6B4}" type="presParOf" srcId="{D18F3F6A-7C02-42D1-8710-5021D8AE1DD8}" destId="{3B864910-FE70-4200-9142-4F517BFDEB8D}" srcOrd="0" destOrd="0" presId="urn:microsoft.com/office/officeart/2005/8/layout/cycle7"/>
    <dgm:cxn modelId="{188EE2CC-11BE-4B65-8A7D-140F6B0CDB6D}" type="presParOf" srcId="{C0562640-2AC1-4704-B1AF-3C1A28594563}" destId="{974C992B-CCAD-435B-99D6-DB3F922ED18B}" srcOrd="6" destOrd="0" presId="urn:microsoft.com/office/officeart/2005/8/layout/cycle7"/>
    <dgm:cxn modelId="{D7F79735-FE77-4C38-B0EA-AAF1A36F65A6}" type="presParOf" srcId="{C0562640-2AC1-4704-B1AF-3C1A28594563}" destId="{D2E8846E-A2E9-4B56-B92F-EDFB9850176E}" srcOrd="7" destOrd="0" presId="urn:microsoft.com/office/officeart/2005/8/layout/cycle7"/>
    <dgm:cxn modelId="{65D42CDC-9E23-40A9-988C-6D91D17B13B3}" type="presParOf" srcId="{D2E8846E-A2E9-4B56-B92F-EDFB9850176E}" destId="{CC780A1E-ADD8-4C60-95D4-304B152D070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A7EE4A-8053-459B-909B-57923B028CD4}">
      <dsp:nvSpPr>
        <dsp:cNvPr id="0" name=""/>
        <dsp:cNvSpPr/>
      </dsp:nvSpPr>
      <dsp:spPr>
        <a:xfrm>
          <a:off x="2719026" y="1230"/>
          <a:ext cx="2600005" cy="10251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"Обеспечение санитарного состояния территории муниципального образования "Город Всеволожск" </a:t>
          </a:r>
          <a:r>
            <a:rPr lang="ru-RU" sz="1400" b="1" kern="120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                  – </a:t>
          </a:r>
          <a:r>
            <a:rPr lang="ru-RU" sz="1400" b="1" kern="120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6 100,0 тыс. руб.</a:t>
          </a:r>
          <a:endParaRPr lang="ru-RU" sz="1400" kern="1200" dirty="0"/>
        </a:p>
      </dsp:txBody>
      <dsp:txXfrm>
        <a:off x="2719026" y="1230"/>
        <a:ext cx="2600005" cy="1025182"/>
      </dsp:txXfrm>
    </dsp:sp>
    <dsp:sp modelId="{7F92B6F7-AEC9-417A-BB5F-4DC051482607}">
      <dsp:nvSpPr>
        <dsp:cNvPr id="0" name=""/>
        <dsp:cNvSpPr/>
      </dsp:nvSpPr>
      <dsp:spPr>
        <a:xfrm rot="2700000">
          <a:off x="4485069" y="1319642"/>
          <a:ext cx="1038374" cy="3588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700000">
        <a:off x="4485069" y="1319642"/>
        <a:ext cx="1038374" cy="358813"/>
      </dsp:txXfrm>
    </dsp:sp>
    <dsp:sp modelId="{68942B53-5CD9-4D6B-894D-B0F46D94242B}">
      <dsp:nvSpPr>
        <dsp:cNvPr id="0" name=""/>
        <dsp:cNvSpPr/>
      </dsp:nvSpPr>
      <dsp:spPr>
        <a:xfrm>
          <a:off x="4964301" y="1971684"/>
          <a:ext cx="2050364" cy="1025182"/>
        </a:xfrm>
        <a:prstGeom prst="roundRect">
          <a:avLst>
            <a:gd name="adj" fmla="val 10000"/>
          </a:avLst>
        </a:prstGeom>
        <a:solidFill>
          <a:schemeClr val="accent2">
            <a:hueOff val="-4211785"/>
            <a:satOff val="7099"/>
            <a:lumOff val="-869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Расходы по содержанию города – 122 756,9 тыс. руб.</a:t>
          </a:r>
          <a:endParaRPr lang="ru-RU" sz="1600" kern="1200" dirty="0"/>
        </a:p>
      </dsp:txBody>
      <dsp:txXfrm>
        <a:off x="4964301" y="1971684"/>
        <a:ext cx="2050364" cy="1025182"/>
      </dsp:txXfrm>
    </dsp:sp>
    <dsp:sp modelId="{753BA8A0-F75D-4A3E-8DFC-BB00BFC3C78A}">
      <dsp:nvSpPr>
        <dsp:cNvPr id="0" name=""/>
        <dsp:cNvSpPr/>
      </dsp:nvSpPr>
      <dsp:spPr>
        <a:xfrm rot="8100000">
          <a:off x="4485069" y="3290096"/>
          <a:ext cx="1038374" cy="3588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4211785"/>
            <a:satOff val="7099"/>
            <a:lumOff val="-869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8100000">
        <a:off x="4485069" y="3290096"/>
        <a:ext cx="1038374" cy="358813"/>
      </dsp:txXfrm>
    </dsp:sp>
    <dsp:sp modelId="{5F18B73B-6FF5-4F71-B6E9-2DD25ACE3958}">
      <dsp:nvSpPr>
        <dsp:cNvPr id="0" name=""/>
        <dsp:cNvSpPr/>
      </dsp:nvSpPr>
      <dsp:spPr>
        <a:xfrm>
          <a:off x="2719026" y="3942139"/>
          <a:ext cx="2600005" cy="1025182"/>
        </a:xfrm>
        <a:prstGeom prst="roundRect">
          <a:avLst>
            <a:gd name="adj" fmla="val 10000"/>
          </a:avLst>
        </a:prstGeom>
        <a:solidFill>
          <a:schemeClr val="accent2">
            <a:hueOff val="-8423570"/>
            <a:satOff val="14198"/>
            <a:lumOff val="-173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муниципального учреждения  "Всеволожская муниципальная управляющая компания" – 95 529,0 тыс. руб.</a:t>
          </a:r>
          <a:endParaRPr lang="ru-RU" sz="1400" kern="1200" dirty="0"/>
        </a:p>
      </dsp:txBody>
      <dsp:txXfrm>
        <a:off x="2719026" y="3942139"/>
        <a:ext cx="2600005" cy="1025182"/>
      </dsp:txXfrm>
    </dsp:sp>
    <dsp:sp modelId="{D18F3F6A-7C02-42D1-8710-5021D8AE1DD8}">
      <dsp:nvSpPr>
        <dsp:cNvPr id="0" name=""/>
        <dsp:cNvSpPr/>
      </dsp:nvSpPr>
      <dsp:spPr>
        <a:xfrm rot="13500000">
          <a:off x="2528350" y="3303831"/>
          <a:ext cx="1038374" cy="3588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8423570"/>
            <a:satOff val="14198"/>
            <a:lumOff val="-1738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3500000">
        <a:off x="2528350" y="3303831"/>
        <a:ext cx="1038374" cy="358813"/>
      </dsp:txXfrm>
    </dsp:sp>
    <dsp:sp modelId="{974C992B-CCAD-435B-99D6-DB3F922ED18B}">
      <dsp:nvSpPr>
        <dsp:cNvPr id="0" name=""/>
        <dsp:cNvSpPr/>
      </dsp:nvSpPr>
      <dsp:spPr>
        <a:xfrm>
          <a:off x="834206" y="1944215"/>
          <a:ext cx="2428738" cy="1080121"/>
        </a:xfrm>
        <a:prstGeom prst="roundRect">
          <a:avLst>
            <a:gd name="adj" fmla="val 1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исправного состояния существующих сетей и оборудования уличного освещения               – 102 850,0 тыс</a:t>
          </a:r>
          <a:r>
            <a:rPr lang="ru-RU" sz="1400" b="1" kern="120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. руб.</a:t>
          </a:r>
          <a:endParaRPr lang="ru-RU" sz="1400" kern="1200" dirty="0"/>
        </a:p>
      </dsp:txBody>
      <dsp:txXfrm>
        <a:off x="834206" y="1944215"/>
        <a:ext cx="2428738" cy="1080121"/>
      </dsp:txXfrm>
    </dsp:sp>
    <dsp:sp modelId="{D2E8846E-A2E9-4B56-B92F-EDFB9850176E}">
      <dsp:nvSpPr>
        <dsp:cNvPr id="0" name=""/>
        <dsp:cNvSpPr/>
      </dsp:nvSpPr>
      <dsp:spPr>
        <a:xfrm rot="18900000">
          <a:off x="2528350" y="1305907"/>
          <a:ext cx="1038374" cy="3588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8900000">
        <a:off x="2528350" y="1305907"/>
        <a:ext cx="1038374" cy="35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0.19093</cdr:x>
      <cdr:y>0.02174</cdr:y>
    </cdr:from>
    <cdr:to>
      <cdr:x>0.35275</cdr:x>
      <cdr:y>0.12478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8559" y="114300"/>
          <a:ext cx="1363324" cy="541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0" indent="0" algn="ctr">
            <a:defRPr lang="ru-RU" sz="1400" b="1" i="0" u="none" strike="noStrike" kern="1200" baseline="0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ea typeface="+mn-ea"/>
              <a:cs typeface="Arial" pitchFamily="34" charset="0"/>
            </a:defRPr>
          </a:pPr>
          <a:r>
            <a:rPr lang="en-US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1 461 541,4 </a:t>
          </a:r>
          <a:r>
            <a:rPr lang="ru-RU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тыс.руб.</a:t>
          </a:r>
          <a:endParaRPr lang="ru-RU" sz="1800" b="1" i="0" u="none" strike="noStrike" kern="1200" cap="none" spc="50" baseline="0" dirty="0">
            <a:ln w="13500">
              <a:solidFill>
                <a:schemeClr val="accent1">
                  <a:shade val="2500"/>
                  <a:alpha val="6500"/>
                </a:schemeClr>
              </a:solidFill>
              <a:prstDash val="solid"/>
            </a:ln>
            <a:solidFill>
              <a:schemeClr val="accent1">
                <a:tint val="3000"/>
                <a:alpha val="95000"/>
              </a:schemeClr>
            </a:solidFill>
            <a:effectLst>
              <a:innerShdw blurRad="50900" dist="38500" dir="13500000">
                <a:srgbClr val="000000">
                  <a:alpha val="60000"/>
                </a:srgbClr>
              </a:innerShdw>
            </a:effectLst>
            <a:latin typeface="Arial Black" pitchFamily="34" charset="0"/>
            <a:ea typeface="+mn-ea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0.60684</cdr:x>
      <cdr:y>0.15454</cdr:y>
    </cdr:from>
    <cdr:to>
      <cdr:x>0.80684</cdr:x>
      <cdr:y>0.26208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12568" y="812337"/>
          <a:ext cx="1684987" cy="565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0" indent="0" algn="ctr">
            <a:defRPr lang="ru-RU" sz="1400" b="1" i="0" u="none" strike="noStrike" kern="1200" baseline="0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ea typeface="+mn-ea"/>
              <a:cs typeface="Arial" pitchFamily="34" charset="0"/>
            </a:defRPr>
          </a:pPr>
          <a:r>
            <a:rPr lang="en-US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1 170</a:t>
          </a:r>
          <a:r>
            <a:rPr lang="ru-RU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 </a:t>
          </a:r>
          <a:r>
            <a:rPr lang="en-US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196,2 </a:t>
          </a:r>
          <a:r>
            <a:rPr lang="ru-RU" sz="1800" b="1" i="0" u="none" strike="noStrike" kern="1200" cap="none" spc="5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  <a:ea typeface="+mn-ea"/>
              <a:cs typeface="Arial" pitchFamily="34" charset="0"/>
            </a:rPr>
            <a:t>тыс.руб.</a:t>
          </a:r>
          <a:endParaRPr lang="ru-RU" sz="1800" b="1" i="0" u="none" strike="noStrike" kern="1200" cap="none" spc="50" baseline="0" dirty="0">
            <a:ln w="13500">
              <a:solidFill>
                <a:schemeClr val="accent1">
                  <a:shade val="2500"/>
                  <a:alpha val="6500"/>
                </a:schemeClr>
              </a:solidFill>
              <a:prstDash val="solid"/>
            </a:ln>
            <a:solidFill>
              <a:schemeClr val="accent1">
                <a:tint val="3000"/>
                <a:alpha val="95000"/>
              </a:schemeClr>
            </a:solidFill>
            <a:effectLst>
              <a:innerShdw blurRad="50900" dist="38500" dir="13500000">
                <a:srgbClr val="000000">
                  <a:alpha val="60000"/>
                </a:srgbClr>
              </a:innerShdw>
            </a:effectLst>
            <a:latin typeface="Arial Black" pitchFamily="34" charset="0"/>
            <a:ea typeface="+mn-ea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0.49091</cdr:x>
      <cdr:y>0.47826</cdr:y>
    </cdr:from>
    <cdr:to>
      <cdr:x>0.60727</cdr:x>
      <cdr:y>0.66377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57652" y="23574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0.04274</cdr:x>
      <cdr:y>0.20548</cdr:y>
    </cdr:from>
    <cdr:to>
      <cdr:x>0.1453</cdr:x>
      <cdr:y>0.30137</cdr:y>
    </cdr:to>
    <cdr:sp macro="" textlink="">
      <cdr:nvSpPr>
        <cdr:cNvPr id="11" name="Пятиугольник 10"/>
        <cdr:cNvSpPr/>
      </cdr:nvSpPr>
      <cdr:spPr>
        <a:xfrm xmlns:a="http://schemas.openxmlformats.org/drawingml/2006/main">
          <a:off x="360040" y="1080120"/>
          <a:ext cx="864096" cy="504056"/>
        </a:xfrm>
        <a:prstGeom xmlns:a="http://schemas.openxmlformats.org/drawingml/2006/main" prst="homePlate">
          <a:avLst/>
        </a:prstGeom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38,9 %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0.04274</cdr:x>
      <cdr:y>0.35616</cdr:y>
    </cdr:from>
    <cdr:to>
      <cdr:x>0.1453</cdr:x>
      <cdr:y>0.45205</cdr:y>
    </cdr:to>
    <cdr:sp macro="" textlink="">
      <cdr:nvSpPr>
        <cdr:cNvPr id="12" name="Пятиугольник 11"/>
        <cdr:cNvSpPr/>
      </cdr:nvSpPr>
      <cdr:spPr>
        <a:xfrm xmlns:a="http://schemas.openxmlformats.org/drawingml/2006/main">
          <a:off x="360040" y="1872208"/>
          <a:ext cx="864096" cy="504056"/>
        </a:xfrm>
        <a:prstGeom xmlns:a="http://schemas.openxmlformats.org/drawingml/2006/main" prst="homePlat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9,7 %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0.04274</cdr:x>
      <cdr:y>0.56164</cdr:y>
    </cdr:from>
    <cdr:to>
      <cdr:x>0.1453</cdr:x>
      <cdr:y>0.65753</cdr:y>
    </cdr:to>
    <cdr:sp macro="" textlink="">
      <cdr:nvSpPr>
        <cdr:cNvPr id="14" name="Пятиугольник 13"/>
        <cdr:cNvSpPr/>
      </cdr:nvSpPr>
      <cdr:spPr>
        <a:xfrm xmlns:a="http://schemas.openxmlformats.org/drawingml/2006/main">
          <a:off x="360040" y="2952328"/>
          <a:ext cx="864096" cy="504056"/>
        </a:xfrm>
        <a:prstGeom xmlns:a="http://schemas.openxmlformats.org/drawingml/2006/main" prst="homePlat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51,4 %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0.82051</cdr:x>
      <cdr:y>0.36986</cdr:y>
    </cdr:from>
    <cdr:to>
      <cdr:x>0.92308</cdr:x>
      <cdr:y>0.46575</cdr:y>
    </cdr:to>
    <cdr:sp macro="" textlink="">
      <cdr:nvSpPr>
        <cdr:cNvPr id="15" name="Пятиугольник 14"/>
        <cdr:cNvSpPr/>
      </cdr:nvSpPr>
      <cdr:spPr>
        <a:xfrm xmlns:a="http://schemas.openxmlformats.org/drawingml/2006/main" rot="10800000">
          <a:off x="6912768" y="1944216"/>
          <a:ext cx="864096" cy="504056"/>
        </a:xfrm>
        <a:prstGeom xmlns:a="http://schemas.openxmlformats.org/drawingml/2006/main" prst="homePlate">
          <a:avLst/>
        </a:prstGeom>
        <a:solidFill xmlns:a="http://schemas.openxmlformats.org/drawingml/2006/main">
          <a:srgbClr val="7598D9"/>
        </a:solidFill>
        <a:ln xmlns:a="http://schemas.openxmlformats.org/drawingml/2006/main" w="25400" cap="flat" cmpd="sng" algn="ctr">
          <a:solidFill>
            <a:srgbClr val="7598D9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 sz="1200" b="1" dirty="0"/>
        </a:p>
      </cdr:txBody>
    </cdr:sp>
  </cdr:relSizeAnchor>
  <cdr:relSizeAnchor xmlns:cdr="http://schemas.openxmlformats.org/drawingml/2006/chartDrawing">
    <cdr:from>
      <cdr:x>0.47863</cdr:x>
      <cdr:y>0.56164</cdr:y>
    </cdr:from>
    <cdr:to>
      <cdr:x>0.5812</cdr:x>
      <cdr:y>0.65753</cdr:y>
    </cdr:to>
    <cdr:sp macro="" textlink="">
      <cdr:nvSpPr>
        <cdr:cNvPr id="16" name="Пятиугольник 15"/>
        <cdr:cNvSpPr/>
      </cdr:nvSpPr>
      <cdr:spPr>
        <a:xfrm xmlns:a="http://schemas.openxmlformats.org/drawingml/2006/main">
          <a:off x="4032448" y="2952328"/>
          <a:ext cx="864096" cy="504056"/>
        </a:xfrm>
        <a:prstGeom xmlns:a="http://schemas.openxmlformats.org/drawingml/2006/main" prst="homePlate">
          <a:avLst/>
        </a:prstGeom>
        <a:solidFill xmlns:a="http://schemas.openxmlformats.org/drawingml/2006/main">
          <a:srgbClr val="FE8637"/>
        </a:solidFill>
        <a:ln xmlns:a="http://schemas.openxmlformats.org/drawingml/2006/main" w="25400" cap="flat" cmpd="sng" algn="ctr">
          <a:solidFill>
            <a:srgbClr val="FE8637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 smtClean="0"/>
            <a:t>64</a:t>
          </a:r>
          <a:r>
            <a:rPr lang="ru-RU" sz="1200" b="1" dirty="0" smtClean="0"/>
            <a:t>,</a:t>
          </a:r>
          <a:r>
            <a:rPr lang="en-US" sz="1200" b="1" dirty="0" smtClean="0"/>
            <a:t>4</a:t>
          </a:r>
          <a:r>
            <a:rPr lang="ru-RU" sz="1200" b="1" dirty="0" smtClean="0"/>
            <a:t> </a:t>
          </a:r>
          <a:r>
            <a:rPr lang="ru-RU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0.84276</cdr:x>
      <cdr:y>0.3882</cdr:y>
    </cdr:from>
    <cdr:to>
      <cdr:x>0.91114</cdr:x>
      <cdr:y>0.44299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7100217" y="2040607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bg1"/>
              </a:solidFill>
            </a:rPr>
            <a:t>8</a:t>
          </a:r>
          <a:r>
            <a:rPr lang="ru-RU" sz="1200" b="1" dirty="0" smtClean="0">
              <a:solidFill>
                <a:schemeClr val="bg1"/>
              </a:solidFill>
            </a:rPr>
            <a:t>,3 </a:t>
          </a:r>
          <a:r>
            <a:rPr lang="ru-RU" sz="1200" b="1" dirty="0" smtClean="0">
              <a:solidFill>
                <a:schemeClr val="bg1"/>
              </a:solidFill>
            </a:rPr>
            <a:t>%</a:t>
          </a:r>
          <a:endParaRPr lang="ru-RU" sz="12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0.41393</cdr:x>
      <cdr:y>0.00162</cdr:y>
    </cdr:from>
    <cdr:to>
      <cdr:x>0.58607</cdr:x>
      <cdr:y>0.19565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3755432" y="7985"/>
          <a:ext cx="1561762" cy="956417"/>
        </a:xfrm>
        <a:prstGeom xmlns:a="http://schemas.openxmlformats.org/drawingml/2006/main" prst="upArrow">
          <a:avLst>
            <a:gd name="adj1" fmla="val 50000"/>
            <a:gd name="adj2" fmla="val 50937"/>
          </a:avLst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+2510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200" b="1" dirty="0">
              <a:latin typeface="Arial" pitchFamily="34" charset="0"/>
              <a:cs typeface="Arial" pitchFamily="34" charset="0"/>
            </a:rPr>
            <a:t>0</a:t>
          </a:r>
          <a:endParaRPr lang="ru-RU" sz="1200" b="1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endParaRPr lang="ru-RU" sz="1200" b="1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+0,3%</a:t>
          </a:r>
          <a:endParaRPr lang="ru-RU" sz="12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0.56693</cdr:x>
      <cdr:y>0.10145</cdr:y>
    </cdr:from>
    <cdr:to>
      <cdr:x>0.92503</cdr:x>
      <cdr:y>0.20096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43544" y="500070"/>
          <a:ext cx="3248902" cy="490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90488">
            <a:buFont typeface="Wingdings" pitchFamily="2" charset="2"/>
            <a:buChar char="Ø"/>
          </a:pPr>
          <a:r>
            <a:rPr lang="ru-RU" sz="20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7030A0"/>
              </a:solidFill>
              <a:effectLst/>
              <a:latin typeface="Arial Narrow" pitchFamily="34" charset="0"/>
            </a:rPr>
            <a:t> Всего налоговые доходы</a:t>
          </a:r>
        </a:p>
        <a:p xmlns:a="http://schemas.openxmlformats.org/drawingml/2006/main">
          <a:endParaRPr lang="ru-RU" sz="20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/>
            <a:latin typeface="Arial Narrow" pitchFamily="34" charset="0"/>
          </a:endParaRPr>
        </a:p>
        <a:p xmlns:a="http://schemas.openxmlformats.org/drawingml/2006/main">
          <a:endParaRPr lang="ru-RU" sz="20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0.03937</cdr:x>
      <cdr:y>0.15942</cdr:y>
    </cdr:from>
    <cdr:to>
      <cdr:x>0.14429</cdr:x>
      <cdr:y>0.35046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7190" y="785818"/>
          <a:ext cx="951875" cy="9416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/>
            <a:t>из них: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0.01229</cdr:x>
      <cdr:y>0.21739</cdr:y>
    </cdr:from>
    <cdr:to>
      <cdr:x>0.16309</cdr:x>
      <cdr:y>0.30651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111527" y="1071564"/>
          <a:ext cx="1368152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506 920,6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0.57644</cdr:x>
      <cdr:y>0.2184</cdr:y>
    </cdr:from>
    <cdr:to>
      <cdr:x>0.93461</cdr:x>
      <cdr:y>0.44013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29828" y="1129716"/>
          <a:ext cx="3249543" cy="11469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/>
              <a:latin typeface="Arial Narrow" pitchFamily="34" charset="0"/>
            </a:rPr>
            <a:t> Налог на доходы </a:t>
          </a:r>
        </a:p>
        <a:p xmlns:a="http://schemas.openxmlformats.org/drawingml/2006/main">
          <a:r>
            <a:rPr lang="ru-RU" sz="1800" b="1" dirty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/>
              <a:latin typeface="Arial Narrow" pitchFamily="34" charset="0"/>
            </a:rPr>
            <a:t> </a:t>
          </a: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/>
              <a:latin typeface="Arial Narrow" pitchFamily="34" charset="0"/>
            </a:rPr>
            <a:t>   физических лиц</a:t>
          </a:r>
          <a:endParaRPr lang="ru-RU" sz="18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solidFill>
              <a:schemeClr val="bg2">
                <a:lumMod val="25000"/>
              </a:schemeClr>
            </a:solidFill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0.57724</cdr:x>
      <cdr:y>0.33612</cdr:y>
    </cdr:from>
    <cdr:to>
      <cdr:x>0.73728</cdr:x>
      <cdr:y>0.51267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237071" y="1738623"/>
          <a:ext cx="1451983" cy="913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20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66FF"/>
              </a:solidFill>
              <a:effectLst/>
              <a:latin typeface="Arial Narrow" pitchFamily="34" charset="0"/>
            </a:rPr>
            <a:t> </a:t>
          </a: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66FF"/>
              </a:solidFill>
              <a:effectLst/>
              <a:latin typeface="Arial Narrow" pitchFamily="34" charset="0"/>
            </a:rPr>
            <a:t>Акцизы по подакцизным </a:t>
          </a:r>
        </a:p>
        <a:p xmlns:a="http://schemas.openxmlformats.org/drawingml/2006/main">
          <a:r>
            <a:rPr lang="ru-RU" sz="1800" b="1" dirty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66FF"/>
              </a:solidFill>
              <a:effectLst/>
              <a:latin typeface="Arial Narrow" pitchFamily="34" charset="0"/>
            </a:rPr>
            <a:t> </a:t>
          </a: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66FF"/>
              </a:solidFill>
              <a:effectLst/>
              <a:latin typeface="Arial Narrow" pitchFamily="34" charset="0"/>
            </a:rPr>
            <a:t>    товарам </a:t>
          </a:r>
          <a:endParaRPr lang="ru-RU" sz="20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solidFill>
              <a:srgbClr val="0066FF"/>
            </a:solidFill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0.57692</cdr:x>
      <cdr:y>0.45416</cdr:y>
    </cdr:from>
    <cdr:to>
      <cdr:x>0.95096</cdr:x>
      <cdr:y>0.53115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34136" y="2349227"/>
          <a:ext cx="3393525" cy="3981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D60093"/>
              </a:solidFill>
              <a:effectLst/>
              <a:latin typeface="Arial Narrow" pitchFamily="34" charset="0"/>
            </a:rPr>
            <a:t> Налог на имущество </a:t>
          </a:r>
        </a:p>
        <a:p xmlns:a="http://schemas.openxmlformats.org/drawingml/2006/main"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D60093"/>
              </a:solidFill>
              <a:effectLst/>
              <a:latin typeface="Arial Narrow" pitchFamily="34" charset="0"/>
            </a:rPr>
            <a:t>    физических лиц </a:t>
          </a:r>
          <a:endParaRPr lang="ru-RU" sz="18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solidFill>
              <a:srgbClr val="D60093"/>
            </a:solidFill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0.57971</cdr:y>
    </cdr:from>
    <cdr:to>
      <cdr:x>0.90551</cdr:x>
      <cdr:y>0.65437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214944" y="2857519"/>
          <a:ext cx="3000417" cy="368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6600"/>
              </a:solidFill>
              <a:effectLst/>
              <a:latin typeface="Arial Narrow" pitchFamily="34" charset="0"/>
            </a:rPr>
            <a:t> Земельный налог</a:t>
          </a:r>
          <a:endParaRPr lang="ru-RU" sz="18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solidFill>
              <a:srgbClr val="FF6600"/>
            </a:solidFill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0.57971</cdr:y>
    </cdr:from>
    <cdr:to>
      <cdr:x>0.16309</cdr:x>
      <cdr:y>0.65434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111527" y="2857519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193 881,0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0.46377</cdr:y>
    </cdr:from>
    <cdr:to>
      <cdr:x>0.16309</cdr:x>
      <cdr:y>0.5384</cdr:y>
    </cdr:to>
    <cdr:sp macro="" textlink="">
      <cdr:nvSpPr>
        <cdr:cNvPr id="24" name="Скругленный прямоугольник 23"/>
        <cdr:cNvSpPr/>
      </cdr:nvSpPr>
      <cdr:spPr>
        <a:xfrm xmlns:a="http://schemas.openxmlformats.org/drawingml/2006/main">
          <a:off x="111527" y="2286025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38 902,0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0.34783</cdr:y>
    </cdr:from>
    <cdr:to>
      <cdr:x>0.16309</cdr:x>
      <cdr:y>0.42245</cdr:y>
    </cdr:to>
    <cdr:sp macro="" textlink="">
      <cdr:nvSpPr>
        <cdr:cNvPr id="25" name="Скругленный прямоугольник 24"/>
        <cdr:cNvSpPr/>
      </cdr:nvSpPr>
      <cdr:spPr>
        <a:xfrm xmlns:a="http://schemas.openxmlformats.org/drawingml/2006/main">
          <a:off x="111525" y="1714531"/>
          <a:ext cx="1368153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10 900</a:t>
          </a:r>
          <a:r>
            <a:rPr lang="en-US" sz="1800" b="1" dirty="0" smtClean="0">
              <a:latin typeface="Arial Narrow" pitchFamily="34" charset="0"/>
            </a:rPr>
            <a:t>,</a:t>
          </a:r>
          <a:r>
            <a:rPr lang="ru-RU" sz="1800" b="1" dirty="0" smtClean="0">
              <a:latin typeface="Arial Narrow" pitchFamily="34" charset="0"/>
            </a:rPr>
            <a:t>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0.21739</cdr:y>
    </cdr:from>
    <cdr:to>
      <cdr:x>0.36351</cdr:x>
      <cdr:y>0.30651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911726" y="1071564"/>
          <a:ext cx="1386255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498 220,0</a:t>
          </a:r>
        </a:p>
      </cdr:txBody>
    </cdr:sp>
  </cdr:relSizeAnchor>
  <cdr:relSizeAnchor xmlns:cdr="http://schemas.openxmlformats.org/drawingml/2006/chartDrawing">
    <cdr:from>
      <cdr:x>0.21071</cdr:x>
      <cdr:y>0.34783</cdr:y>
    </cdr:from>
    <cdr:to>
      <cdr:x>0.36351</cdr:x>
      <cdr:y>0.42245</cdr:y>
    </cdr:to>
    <cdr:sp macro="" textlink="">
      <cdr:nvSpPr>
        <cdr:cNvPr id="27" name="Скругленный прямоугольник 26"/>
        <cdr:cNvSpPr/>
      </cdr:nvSpPr>
      <cdr:spPr>
        <a:xfrm xmlns:a="http://schemas.openxmlformats.org/drawingml/2006/main">
          <a:off x="1911726" y="1714531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10 900,0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0.46377</cdr:y>
    </cdr:from>
    <cdr:to>
      <cdr:x>0.36351</cdr:x>
      <cdr:y>0.53839</cdr:y>
    </cdr:to>
    <cdr:sp macro="" textlink="">
      <cdr:nvSpPr>
        <cdr:cNvPr id="28" name="Скругленный прямоугольник 27"/>
        <cdr:cNvSpPr/>
      </cdr:nvSpPr>
      <cdr:spPr>
        <a:xfrm xmlns:a="http://schemas.openxmlformats.org/drawingml/2006/main">
          <a:off x="1911726" y="2286025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41 098,6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0.57971</cdr:y>
    </cdr:from>
    <cdr:to>
      <cdr:x>0.36351</cdr:x>
      <cdr:y>0.65434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1911726" y="2857519"/>
          <a:ext cx="1386255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202 906,0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0.69565</cdr:y>
    </cdr:from>
    <cdr:to>
      <cdr:x>0.16309</cdr:x>
      <cdr:y>0.77028</cdr:y>
    </cdr:to>
    <cdr:sp macro="" textlink="">
      <cdr:nvSpPr>
        <cdr:cNvPr id="32" name="Скругленный прямоугольник 31"/>
        <cdr:cNvSpPr/>
      </cdr:nvSpPr>
      <cdr:spPr>
        <a:xfrm xmlns:a="http://schemas.openxmlformats.org/drawingml/2006/main">
          <a:off x="111527" y="3429013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11,0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0.69565</cdr:y>
    </cdr:from>
    <cdr:to>
      <cdr:x>0.36351</cdr:x>
      <cdr:y>0.77028</cdr:y>
    </cdr:to>
    <cdr:sp macro="" textlink="">
      <cdr:nvSpPr>
        <cdr:cNvPr id="33" name="Скругленный прямоугольник 32"/>
        <cdr:cNvSpPr/>
      </cdr:nvSpPr>
      <cdr:spPr>
        <a:xfrm xmlns:a="http://schemas.openxmlformats.org/drawingml/2006/main">
          <a:off x="1911726" y="3429013"/>
          <a:ext cx="1386254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0.52756</cdr:x>
      <cdr:y>0.69565</cdr:y>
    </cdr:from>
    <cdr:to>
      <cdr:x>0.92503</cdr:x>
      <cdr:y>0.76167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4786355" y="3429013"/>
          <a:ext cx="3606096" cy="325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446088" lvl="1">
            <a:buFont typeface="Wingdings" pitchFamily="2" charset="2"/>
            <a:buChar char="Ø"/>
          </a:pPr>
          <a:r>
            <a:rPr lang="ru-RU" sz="1800" b="1" dirty="0" smtClean="0"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3300"/>
              </a:solidFill>
              <a:effectLst/>
              <a:latin typeface="Arial Narrow" pitchFamily="34" charset="0"/>
            </a:rPr>
            <a:t> Иные налоговые доходы</a:t>
          </a:r>
          <a:endParaRPr lang="ru-RU" sz="1800" b="1" dirty="0">
            <a:ln w="6350">
              <a:solidFill>
                <a:schemeClr val="tx1">
                  <a:lumMod val="85000"/>
                  <a:lumOff val="15000"/>
                </a:schemeClr>
              </a:solidFill>
            </a:ln>
            <a:solidFill>
              <a:srgbClr val="FF3300"/>
            </a:solidFill>
            <a:effectLst/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0.45571</cdr:x>
      <cdr:y>0.1303</cdr:y>
    </cdr:from>
    <cdr:to>
      <cdr:x>0.54462</cdr:x>
      <cdr:y>0.18828</cdr:y>
    </cdr:to>
    <cdr:sp macro="" textlink="">
      <cdr:nvSpPr>
        <cdr:cNvPr id="35" name="Овал 34"/>
        <cdr:cNvSpPr/>
      </cdr:nvSpPr>
      <cdr:spPr>
        <a:xfrm xmlns:a="http://schemas.openxmlformats.org/drawingml/2006/main">
          <a:off x="4134488" y="674016"/>
          <a:ext cx="806647" cy="29990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0.43911</cdr:x>
      <cdr:y>0.21746</cdr:y>
    </cdr:from>
    <cdr:to>
      <cdr:x>0.56509</cdr:x>
      <cdr:y>0.31891</cdr:y>
    </cdr:to>
    <cdr:sp macro="" textlink="">
      <cdr:nvSpPr>
        <cdr:cNvPr id="36" name="Стрелка вверх 35"/>
        <cdr:cNvSpPr/>
      </cdr:nvSpPr>
      <cdr:spPr>
        <a:xfrm xmlns:a="http://schemas.openxmlformats.org/drawingml/2006/main" flipV="1">
          <a:off x="3983878" y="1071917"/>
          <a:ext cx="1142970" cy="500070"/>
        </a:xfrm>
        <a:prstGeom xmlns:a="http://schemas.openxmlformats.org/drawingml/2006/main" prst="upArrow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0.43653</cdr:x>
      <cdr:y>0.43849</cdr:y>
    </cdr:from>
    <cdr:to>
      <cdr:x>0.56251</cdr:x>
      <cdr:y>0.53505</cdr:y>
    </cdr:to>
    <cdr:sp macro="" textlink="">
      <cdr:nvSpPr>
        <cdr:cNvPr id="38" name="Стрелка вверх 37"/>
        <cdr:cNvSpPr/>
      </cdr:nvSpPr>
      <cdr:spPr>
        <a:xfrm xmlns:a="http://schemas.openxmlformats.org/drawingml/2006/main">
          <a:off x="3960440" y="2161427"/>
          <a:ext cx="1142970" cy="475965"/>
        </a:xfrm>
        <a:prstGeom xmlns:a="http://schemas.openxmlformats.org/drawingml/2006/main" prst="upArrow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0.43911</cdr:x>
      <cdr:y>0.56304</cdr:y>
    </cdr:from>
    <cdr:to>
      <cdr:x>0.56509</cdr:x>
      <cdr:y>0.66449</cdr:y>
    </cdr:to>
    <cdr:sp macro="" textlink="">
      <cdr:nvSpPr>
        <cdr:cNvPr id="41" name="Стрелка вниз 40"/>
        <cdr:cNvSpPr/>
      </cdr:nvSpPr>
      <cdr:spPr>
        <a:xfrm xmlns:a="http://schemas.openxmlformats.org/drawingml/2006/main" flipV="1">
          <a:off x="3983878" y="2912383"/>
          <a:ext cx="1142970" cy="52476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0.4496</cdr:x>
      <cdr:y>0.21679</cdr:y>
    </cdr:from>
    <cdr:to>
      <cdr:x>0.5504</cdr:x>
      <cdr:y>0.32347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4079053" y="1068606"/>
          <a:ext cx="914520" cy="525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-8 700,6</a:t>
          </a:r>
        </a:p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-1,7%</a:t>
          </a:r>
          <a:endParaRPr lang="ru-RU" sz="11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0.46469</cdr:x>
      <cdr:y>0.26087</cdr:y>
    </cdr:from>
    <cdr:to>
      <cdr:x>0.53612</cdr:x>
      <cdr:y>0.30377</cdr:y>
    </cdr:to>
    <cdr:sp macro="" textlink="">
      <cdr:nvSpPr>
        <cdr:cNvPr id="45" name="Овал 44"/>
        <cdr:cNvSpPr/>
      </cdr:nvSpPr>
      <cdr:spPr>
        <a:xfrm xmlns:a="http://schemas.openxmlformats.org/drawingml/2006/main">
          <a:off x="4215982" y="1285887"/>
          <a:ext cx="648072" cy="21146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0.43307</cdr:x>
      <cdr:y>0.50725</cdr:y>
    </cdr:from>
    <cdr:to>
      <cdr:x>0.56787</cdr:x>
      <cdr:y>0.57481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3929083" y="2500348"/>
          <a:ext cx="1223004" cy="333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100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0.46034</cdr:x>
      <cdr:y>0.49693</cdr:y>
    </cdr:from>
    <cdr:to>
      <cdr:x>0.5357</cdr:x>
      <cdr:y>0.5404</cdr:y>
    </cdr:to>
    <cdr:sp macro="" textlink="">
      <cdr:nvSpPr>
        <cdr:cNvPr id="49" name="Овал 48"/>
        <cdr:cNvSpPr/>
      </cdr:nvSpPr>
      <cdr:spPr>
        <a:xfrm xmlns:a="http://schemas.openxmlformats.org/drawingml/2006/main">
          <a:off x="4176464" y="2449459"/>
          <a:ext cx="683713" cy="21427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0.46153</cdr:x>
      <cdr:y>0.61039</cdr:y>
    </cdr:from>
    <cdr:to>
      <cdr:x>0.54096</cdr:x>
      <cdr:y>0.65602</cdr:y>
    </cdr:to>
    <cdr:sp macro="" textlink="">
      <cdr:nvSpPr>
        <cdr:cNvPr id="51" name="Овал 50"/>
        <cdr:cNvSpPr/>
      </cdr:nvSpPr>
      <cdr:spPr>
        <a:xfrm xmlns:a="http://schemas.openxmlformats.org/drawingml/2006/main">
          <a:off x="4187297" y="3008752"/>
          <a:ext cx="720638" cy="22492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0.57939</cdr:x>
      <cdr:y>0.91304</cdr:y>
    </cdr:from>
    <cdr:to>
      <cdr:x>0.95905</cdr:x>
      <cdr:y>1</cdr:y>
    </cdr:to>
    <cdr:sp macro="" textlink="">
      <cdr:nvSpPr>
        <cdr:cNvPr id="65" name="TextBox 64"/>
        <cdr:cNvSpPr txBox="1"/>
      </cdr:nvSpPr>
      <cdr:spPr>
        <a:xfrm xmlns:a="http://schemas.openxmlformats.org/drawingml/2006/main">
          <a:off x="5256584" y="4500577"/>
          <a:ext cx="3444518" cy="4286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0.28346</cdr:x>
      <cdr:y>0.13043</cdr:y>
    </cdr:from>
    <cdr:to>
      <cdr:x>0.29134</cdr:x>
      <cdr:y>0.14493</cdr:y>
    </cdr:to>
    <cdr:sp macro="" textlink="">
      <cdr:nvSpPr>
        <cdr:cNvPr id="52" name="TextBox 51"/>
        <cdr:cNvSpPr txBox="1"/>
      </cdr:nvSpPr>
      <cdr:spPr>
        <a:xfrm xmlns:a="http://schemas.openxmlformats.org/drawingml/2006/main">
          <a:off x="2571768" y="642942"/>
          <a:ext cx="71438" cy="714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0.43361</cdr:x>
      <cdr:y>0.69773</cdr:y>
    </cdr:from>
    <cdr:to>
      <cdr:x>0.56848</cdr:x>
      <cdr:y>0.79428</cdr:y>
    </cdr:to>
    <cdr:sp macro="" textlink="">
      <cdr:nvSpPr>
        <cdr:cNvPr id="53" name="Стрелка вверх 52"/>
        <cdr:cNvSpPr/>
      </cdr:nvSpPr>
      <cdr:spPr>
        <a:xfrm xmlns:a="http://schemas.openxmlformats.org/drawingml/2006/main" flipV="1">
          <a:off x="3933980" y="3609114"/>
          <a:ext cx="1223625" cy="499417"/>
        </a:xfrm>
        <a:prstGeom xmlns:a="http://schemas.openxmlformats.org/drawingml/2006/main" prst="upArrow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0.47013</cdr:x>
      <cdr:y>0.74133</cdr:y>
    </cdr:from>
    <cdr:to>
      <cdr:x>0.53612</cdr:x>
      <cdr:y>0.78561</cdr:y>
    </cdr:to>
    <cdr:sp macro="" textlink="">
      <cdr:nvSpPr>
        <cdr:cNvPr id="69" name="Овал 68"/>
        <cdr:cNvSpPr/>
      </cdr:nvSpPr>
      <cdr:spPr>
        <a:xfrm xmlns:a="http://schemas.openxmlformats.org/drawingml/2006/main">
          <a:off x="4265352" y="3654162"/>
          <a:ext cx="598702" cy="21828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0.01229</cdr:x>
      <cdr:y>0.09925</cdr:y>
    </cdr:from>
    <cdr:to>
      <cdr:x>0.16309</cdr:x>
      <cdr:y>0.17229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11526" y="489236"/>
          <a:ext cx="1368152" cy="36004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0.01229</cdr:x>
      <cdr:y>0.09952</cdr:y>
    </cdr:from>
    <cdr:to>
      <cdr:x>0.16184</cdr:x>
      <cdr:y>0.17198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1526" y="490534"/>
          <a:ext cx="135682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750 614,6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0.21001</cdr:x>
      <cdr:y>0.10145</cdr:y>
    </cdr:from>
    <cdr:to>
      <cdr:x>0.36213</cdr:x>
      <cdr:y>0.17449</cdr:y>
    </cdr:to>
    <cdr:sp macro="" textlink="">
      <cdr:nvSpPr>
        <cdr:cNvPr id="59" name="Скругленный прямоугольник 58"/>
        <cdr:cNvSpPr/>
      </cdr:nvSpPr>
      <cdr:spPr>
        <a:xfrm xmlns:a="http://schemas.openxmlformats.org/drawingml/2006/main">
          <a:off x="1905322" y="500070"/>
          <a:ext cx="1380148" cy="36003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0.21071</cdr:x>
      <cdr:y>0.10145</cdr:y>
    </cdr:from>
    <cdr:to>
      <cdr:x>0.35358</cdr:x>
      <cdr:y>0.17229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911726" y="500066"/>
          <a:ext cx="1296144" cy="34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753 124,6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0.47621</cdr:x>
      <cdr:y>0.4531</cdr:y>
    </cdr:from>
    <cdr:to>
      <cdr:x>0.53195</cdr:x>
      <cdr:y>0.54965</cdr:y>
    </cdr:to>
    <cdr:sp macro="" textlink="">
      <cdr:nvSpPr>
        <cdr:cNvPr id="48" name="TextBox 47"/>
        <cdr:cNvSpPr txBox="1"/>
      </cdr:nvSpPr>
      <cdr:spPr>
        <a:xfrm xmlns:a="http://schemas.openxmlformats.org/drawingml/2006/main">
          <a:off x="4320480" y="2233435"/>
          <a:ext cx="505708" cy="475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latin typeface="Arial" pitchFamily="34" charset="0"/>
              <a:cs typeface="Arial" pitchFamily="34" charset="0"/>
            </a:rPr>
            <a:t>+</a:t>
          </a:r>
          <a:r>
            <a:rPr lang="ru-RU" dirty="0" smtClean="0">
              <a:latin typeface="Arial" pitchFamily="34" charset="0"/>
              <a:cs typeface="Arial" pitchFamily="34" charset="0"/>
            </a:rPr>
            <a:t>2196,6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+5,3%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endParaRPr lang="ru-RU" sz="1100" dirty="0"/>
        </a:p>
      </cdr:txBody>
    </cdr:sp>
  </cdr:relSizeAnchor>
  <cdr:relSizeAnchor xmlns:cdr="http://schemas.openxmlformats.org/drawingml/2006/chartDrawing">
    <cdr:from>
      <cdr:x>0.46446</cdr:x>
      <cdr:y>0.38359</cdr:y>
    </cdr:from>
    <cdr:to>
      <cdr:x>0.53982</cdr:x>
      <cdr:y>0.42753</cdr:y>
    </cdr:to>
    <cdr:sp macro="" textlink="">
      <cdr:nvSpPr>
        <cdr:cNvPr id="58" name="Овал 57"/>
        <cdr:cNvSpPr/>
      </cdr:nvSpPr>
      <cdr:spPr>
        <a:xfrm xmlns:a="http://schemas.openxmlformats.org/drawingml/2006/main">
          <a:off x="4213903" y="1984193"/>
          <a:ext cx="683714" cy="22728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0.46034</cdr:x>
      <cdr:y>0.3439</cdr:y>
    </cdr:from>
    <cdr:to>
      <cdr:x>0.52572</cdr:x>
      <cdr:y>0.43155</cdr:y>
    </cdr:to>
    <cdr:sp macro="" textlink="">
      <cdr:nvSpPr>
        <cdr:cNvPr id="67" name="TextBox 66"/>
        <cdr:cNvSpPr txBox="1"/>
      </cdr:nvSpPr>
      <cdr:spPr>
        <a:xfrm xmlns:a="http://schemas.openxmlformats.org/drawingml/2006/main">
          <a:off x="4176464" y="1695148"/>
          <a:ext cx="593197" cy="432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smtClean="0">
              <a:latin typeface="Arial" pitchFamily="34" charset="0"/>
              <a:cs typeface="Arial" pitchFamily="34" charset="0"/>
            </a:rPr>
            <a:t>    0,0</a:t>
          </a:r>
        </a:p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      0%</a:t>
          </a:r>
          <a:endParaRPr lang="ru-RU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0.47621</cdr:x>
      <cdr:y>0.57076</cdr:y>
    </cdr:from>
    <cdr:to>
      <cdr:x>0.53196</cdr:x>
      <cdr:y>0.65987</cdr:y>
    </cdr:to>
    <cdr:sp macro="" textlink="">
      <cdr:nvSpPr>
        <cdr:cNvPr id="57" name="TextBox 56"/>
        <cdr:cNvSpPr txBox="1"/>
      </cdr:nvSpPr>
      <cdr:spPr>
        <a:xfrm xmlns:a="http://schemas.openxmlformats.org/drawingml/2006/main">
          <a:off x="4320480" y="2952328"/>
          <a:ext cx="505799" cy="460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+9025</a:t>
          </a:r>
          <a:r>
            <a:rPr lang="en-US" sz="1100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100" dirty="0" smtClean="0">
              <a:latin typeface="Arial" pitchFamily="34" charset="0"/>
              <a:cs typeface="Arial" pitchFamily="34" charset="0"/>
            </a:rPr>
            <a:t>0</a:t>
          </a: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+4</a:t>
          </a:r>
          <a:r>
            <a:rPr lang="en-US" dirty="0" smtClean="0">
              <a:latin typeface="Arial" pitchFamily="34" charset="0"/>
              <a:cs typeface="Arial" pitchFamily="34" charset="0"/>
            </a:rPr>
            <a:t>,</a:t>
          </a:r>
          <a:r>
            <a:rPr lang="ru-RU" dirty="0">
              <a:latin typeface="Arial" pitchFamily="34" charset="0"/>
              <a:cs typeface="Arial" pitchFamily="34" charset="0"/>
            </a:rPr>
            <a:t>4</a:t>
          </a:r>
          <a:r>
            <a:rPr lang="ru-RU" dirty="0" smtClean="0">
              <a:latin typeface="Arial" pitchFamily="34" charset="0"/>
              <a:cs typeface="Arial" pitchFamily="34" charset="0"/>
            </a:rPr>
            <a:t> %</a:t>
          </a:r>
          <a:endParaRPr lang="ru-RU" sz="11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0.47621</cdr:x>
      <cdr:y>0.69605</cdr:y>
    </cdr:from>
    <cdr:to>
      <cdr:x>0.53196</cdr:x>
      <cdr:y>0.78516</cdr:y>
    </cdr:to>
    <cdr:sp macro="" textlink="">
      <cdr:nvSpPr>
        <cdr:cNvPr id="64" name="TextBox 63"/>
        <cdr:cNvSpPr txBox="1"/>
      </cdr:nvSpPr>
      <cdr:spPr>
        <a:xfrm xmlns:a="http://schemas.openxmlformats.org/drawingml/2006/main">
          <a:off x="4320480" y="3600400"/>
          <a:ext cx="505799" cy="460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-11</a:t>
          </a:r>
          <a:r>
            <a:rPr lang="en-US" sz="1100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100" dirty="0" smtClean="0">
              <a:latin typeface="Arial" pitchFamily="34" charset="0"/>
              <a:cs typeface="Arial" pitchFamily="34" charset="0"/>
            </a:rPr>
            <a:t>0</a:t>
          </a: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-</a:t>
          </a:r>
          <a:r>
            <a:rPr lang="ru-RU" dirty="0">
              <a:latin typeface="Arial" pitchFamily="34" charset="0"/>
              <a:cs typeface="Arial" pitchFamily="34" charset="0"/>
            </a:rPr>
            <a:t>0</a:t>
          </a:r>
          <a:r>
            <a:rPr lang="en-US" dirty="0" smtClean="0">
              <a:latin typeface="Arial" pitchFamily="34" charset="0"/>
              <a:cs typeface="Arial" pitchFamily="34" charset="0"/>
            </a:rPr>
            <a:t>,</a:t>
          </a:r>
          <a:r>
            <a:rPr lang="ru-RU" dirty="0">
              <a:latin typeface="Arial" pitchFamily="34" charset="0"/>
              <a:cs typeface="Arial" pitchFamily="34" charset="0"/>
            </a:rPr>
            <a:t>0</a:t>
          </a:r>
          <a:r>
            <a:rPr lang="ru-RU" dirty="0" smtClean="0">
              <a:latin typeface="Arial" pitchFamily="34" charset="0"/>
              <a:cs typeface="Arial" pitchFamily="34" charset="0"/>
            </a:rPr>
            <a:t> %</a:t>
          </a:r>
          <a:endParaRPr lang="ru-RU" sz="11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155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AEE1F424-9BBA-40D2-8024-C9BED2974EEA}" type="datetimeFigureOut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155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574BB70C-0ABF-42BE-B2E6-1CABBC0D33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8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r">
              <a:defRPr sz="1200"/>
            </a:lvl1pPr>
          </a:lstStyle>
          <a:p>
            <a:fld id="{E943632B-ED4D-4F0E-BFB4-747E1F13F264}" type="datetimeFigureOut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33" tIns="45269" rIns="90533" bIns="4526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533" tIns="45269" rIns="90533" bIns="452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8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r">
              <a:defRPr sz="1200"/>
            </a:lvl1pPr>
          </a:lstStyle>
          <a:p>
            <a:fld id="{6E489C79-826F-42AB-A2F6-AF258AC52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0858E-F0F0-4D22-A480-505C406C1A28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1DFA-A733-4305-AA7C-4B6E7B1FBDA9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450A-E93A-43B8-B5B5-6907A75764F7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2C3E7-51BB-4857-9E31-248511EBEB61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5BE2-A8BC-480D-8998-E6C352A91E1F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CC98-5045-426F-846B-BEF44A01FC69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EB1C2-DDE2-4245-8217-622B5348670B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DB7B-D709-4BCB-9182-2565E7A708D8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B05B-0BCD-4425-8B6C-74BC10106F03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6FF6-FA35-416D-A765-67038B8227E9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885-1527-4C73-B351-58C265AC8309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25000">
              <a:srgbClr val="00B0F0"/>
            </a:gs>
            <a:gs pos="50000">
              <a:srgbClr val="9EE73D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B2860-E7D6-4A99-9585-D038E529EF20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 spd="slow">
    <p:fade thruBlk="1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нимо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02" y="1268760"/>
            <a:ext cx="8319354" cy="576064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60687"/>
            <a:ext cx="9144000" cy="194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БЮДЖЕТ ДЛЯ ГРАЖДАН</a:t>
            </a:r>
          </a:p>
          <a:p>
            <a:pPr algn="ctr">
              <a:defRPr/>
            </a:pPr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По бюджету муниципального образования </a:t>
            </a:r>
            <a:endParaRPr lang="en-US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«Город Всеволожск» Всеволожского муниципального района Ленинградской области на 2022 год</a:t>
            </a:r>
          </a:p>
          <a:p>
            <a:pPr algn="ctr">
              <a:lnSpc>
                <a:spcPts val="4000"/>
              </a:lnSpc>
              <a:defRPr/>
            </a:pP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ln w="1905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358082" y="6286520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99392"/>
            <a:ext cx="7472386" cy="1521534"/>
          </a:xfrm>
        </p:spPr>
        <p:txBody>
          <a:bodyPr wrap="none" rtlCol="0">
            <a:normAutofit/>
          </a:bodyPr>
          <a:lstStyle/>
          <a:p>
            <a:pPr>
              <a:defRPr lang="ru-RU" sz="1400" b="1" i="0" u="none" strike="noStrike" kern="1200" baseline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defRPr>
            </a:pP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  <a:t>Доходы бюджета </a:t>
            </a:r>
            <a:b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</a:b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  <a:t> МО «Город Всеволожск» </a:t>
            </a:r>
            <a:b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</a:b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72830561"/>
              </p:ext>
            </p:extLst>
          </p:nvPr>
        </p:nvGraphicFramePr>
        <p:xfrm>
          <a:off x="323528" y="1340768"/>
          <a:ext cx="842493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Стрелка вправо 24"/>
          <p:cNvSpPr/>
          <p:nvPr/>
        </p:nvSpPr>
        <p:spPr>
          <a:xfrm>
            <a:off x="3995936" y="5733256"/>
            <a:ext cx="982077" cy="21208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95736" y="558924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</a:rPr>
              <a:t>2021</a:t>
            </a:r>
            <a:endParaRPr lang="ru-RU" sz="201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69625" y="558924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</a:rPr>
              <a:t>2022</a:t>
            </a:r>
          </a:p>
        </p:txBody>
      </p:sp>
      <p:sp>
        <p:nvSpPr>
          <p:cNvPr id="38" name="Пятиугольник 37"/>
          <p:cNvSpPr/>
          <p:nvPr/>
        </p:nvSpPr>
        <p:spPr>
          <a:xfrm>
            <a:off x="4355976" y="2797428"/>
            <a:ext cx="864096" cy="504056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27</a:t>
            </a:r>
            <a:r>
              <a:rPr lang="ru-RU" sz="1200" b="1" dirty="0" smtClean="0"/>
              <a:t>,</a:t>
            </a:r>
            <a:r>
              <a:rPr lang="en-US" sz="1200" b="1" dirty="0" smtClean="0"/>
              <a:t>3</a:t>
            </a:r>
            <a:r>
              <a:rPr lang="ru-RU" sz="1200" b="1" dirty="0" smtClean="0"/>
              <a:t> </a:t>
            </a:r>
            <a:r>
              <a:rPr lang="ru-RU" sz="1200" b="1" dirty="0" smtClean="0"/>
              <a:t>%</a:t>
            </a:r>
            <a:endParaRPr lang="ru-RU" sz="1200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авно 13"/>
          <p:cNvSpPr/>
          <p:nvPr/>
        </p:nvSpPr>
        <p:spPr>
          <a:xfrm>
            <a:off x="4283963" y="3789040"/>
            <a:ext cx="1152133" cy="504063"/>
          </a:xfrm>
          <a:prstGeom prst="mathEqual">
            <a:avLst/>
          </a:prstGeom>
          <a:solidFill>
            <a:srgbClr val="0066FF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endParaRPr lang="ru-RU" sz="1800" b="1" dirty="0" smtClean="0">
              <a:solidFill>
                <a:sysClr val="window" lastClr="FFFFFF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4935" y="1628800"/>
            <a:ext cx="136815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2021 год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03652" y="1628800"/>
            <a:ext cx="138625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 год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8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76812045"/>
              </p:ext>
            </p:extLst>
          </p:nvPr>
        </p:nvGraphicFramePr>
        <p:xfrm>
          <a:off x="323528" y="2060848"/>
          <a:ext cx="9072626" cy="5172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 descr="pngwing.com(2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63774"/>
            <a:ext cx="2016224" cy="1785106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899592" y="0"/>
            <a:ext cx="7258072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Налоговые доходы бюджета </a:t>
            </a:r>
            <a:b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МО «Город Всеволожск», тыс. руб. </a:t>
            </a:r>
            <a:endParaRPr kumimoji="0" lang="ru-RU" sz="2400" b="1" i="0" u="none" strike="noStrike" kern="1200" cap="none" spc="0" normalizeH="0" baseline="0" noProof="0" dirty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Диаграмма 66"/>
          <p:cNvGraphicFramePr/>
          <p:nvPr/>
        </p:nvGraphicFramePr>
        <p:xfrm>
          <a:off x="6732240" y="188640"/>
          <a:ext cx="2880320" cy="7056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258072" cy="92867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  <a:t>Неналоговые доходы бюджета </a:t>
            </a:r>
            <a:b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</a:b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МО «Город Всеволожск», тыс. руб. </a:t>
            </a:r>
            <a:endParaRPr lang="ru-RU" sz="2400" b="1" dirty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2288272"/>
            <a:ext cx="3000396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Неналоговые доходы, всего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2924944"/>
            <a:ext cx="3035166" cy="642372"/>
          </a:xfrm>
          <a:prstGeom prst="round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Доходы, получаемые в виде арендной платы за земельные участки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5661248"/>
            <a:ext cx="3000396" cy="468000"/>
          </a:xfrm>
          <a:prstGeom prst="roundRect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реализации  муниципального имущества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4359974"/>
            <a:ext cx="3000396" cy="468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сдачи в аренду имущества</a:t>
            </a:r>
          </a:p>
          <a:p>
            <a:pPr algn="ctr"/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3707342"/>
            <a:ext cx="3000396" cy="468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продажи земельных участков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4993226"/>
            <a:ext cx="3000396" cy="468000"/>
          </a:xfrm>
          <a:prstGeom prst="roundRect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Прочие неналоговые доходы</a:t>
            </a:r>
          </a:p>
        </p:txBody>
      </p:sp>
      <p:sp>
        <p:nvSpPr>
          <p:cNvPr id="13" name="Шестиугольник 12"/>
          <p:cNvSpPr/>
          <p:nvPr/>
        </p:nvSpPr>
        <p:spPr>
          <a:xfrm>
            <a:off x="3275856" y="1436519"/>
            <a:ext cx="1428760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itchFamily="34" charset="0"/>
              </a:rPr>
              <a:t>2021 год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5892435" y="1431015"/>
            <a:ext cx="1357322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anose="020B0606020202030204" pitchFamily="34" charset="0"/>
              </a:rPr>
              <a:t>2022</a:t>
            </a:r>
            <a:r>
              <a:rPr lang="ru-RU" dirty="0" smtClean="0"/>
              <a:t> год</a:t>
            </a:r>
          </a:p>
        </p:txBody>
      </p:sp>
      <p:sp>
        <p:nvSpPr>
          <p:cNvPr id="15" name="Параллелограмм 14"/>
          <p:cNvSpPr/>
          <p:nvPr/>
        </p:nvSpPr>
        <p:spPr>
          <a:xfrm>
            <a:off x="3329074" y="2282267"/>
            <a:ext cx="1357322" cy="430255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141 910,0</a:t>
            </a:r>
          </a:p>
        </p:txBody>
      </p:sp>
      <p:sp>
        <p:nvSpPr>
          <p:cNvPr id="17" name="Параллелограмм 16"/>
          <p:cNvSpPr/>
          <p:nvPr/>
        </p:nvSpPr>
        <p:spPr>
          <a:xfrm>
            <a:off x="5892435" y="2279604"/>
            <a:ext cx="1285884" cy="428544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97 300,0</a:t>
            </a:r>
          </a:p>
        </p:txBody>
      </p:sp>
      <p:sp>
        <p:nvSpPr>
          <p:cNvPr id="18" name="Параллелограмм 17"/>
          <p:cNvSpPr/>
          <p:nvPr/>
        </p:nvSpPr>
        <p:spPr>
          <a:xfrm>
            <a:off x="3329074" y="3002652"/>
            <a:ext cx="1357322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46 000,0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820865" y="2462085"/>
            <a:ext cx="928694" cy="13133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Параллелограмм 19"/>
          <p:cNvSpPr/>
          <p:nvPr/>
        </p:nvSpPr>
        <p:spPr>
          <a:xfrm>
            <a:off x="5892435" y="2991789"/>
            <a:ext cx="1285884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43 000,0</a:t>
            </a:r>
          </a:p>
        </p:txBody>
      </p:sp>
      <p:sp>
        <p:nvSpPr>
          <p:cNvPr id="21" name="Параллелограмм 20"/>
          <p:cNvSpPr/>
          <p:nvPr/>
        </p:nvSpPr>
        <p:spPr>
          <a:xfrm>
            <a:off x="3329979" y="5667252"/>
            <a:ext cx="1357322" cy="411578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860,0</a:t>
            </a:r>
          </a:p>
        </p:txBody>
      </p:sp>
      <p:sp>
        <p:nvSpPr>
          <p:cNvPr id="23" name="Параллелограмм 22"/>
          <p:cNvSpPr/>
          <p:nvPr/>
        </p:nvSpPr>
        <p:spPr>
          <a:xfrm>
            <a:off x="5892704" y="5670000"/>
            <a:ext cx="1285615" cy="408830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3000,0</a:t>
            </a:r>
          </a:p>
        </p:txBody>
      </p:sp>
      <p:sp>
        <p:nvSpPr>
          <p:cNvPr id="26" name="Параллелограмм 25"/>
          <p:cNvSpPr/>
          <p:nvPr/>
        </p:nvSpPr>
        <p:spPr>
          <a:xfrm>
            <a:off x="3329074" y="4354431"/>
            <a:ext cx="1357322" cy="424922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10 600,0</a:t>
            </a:r>
          </a:p>
        </p:txBody>
      </p:sp>
      <p:sp>
        <p:nvSpPr>
          <p:cNvPr id="27" name="Параллелограмм 26"/>
          <p:cNvSpPr/>
          <p:nvPr/>
        </p:nvSpPr>
        <p:spPr>
          <a:xfrm>
            <a:off x="5892435" y="4359971"/>
            <a:ext cx="1285884" cy="419379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10 000,0</a:t>
            </a:r>
          </a:p>
        </p:txBody>
      </p:sp>
      <p:sp>
        <p:nvSpPr>
          <p:cNvPr id="28" name="Параллелограмм 27"/>
          <p:cNvSpPr/>
          <p:nvPr/>
        </p:nvSpPr>
        <p:spPr>
          <a:xfrm>
            <a:off x="3329074" y="3707302"/>
            <a:ext cx="1357322" cy="428668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73 450,0</a:t>
            </a:r>
          </a:p>
        </p:txBody>
      </p:sp>
      <p:sp>
        <p:nvSpPr>
          <p:cNvPr id="29" name="Параллелограмм 28"/>
          <p:cNvSpPr/>
          <p:nvPr/>
        </p:nvSpPr>
        <p:spPr>
          <a:xfrm>
            <a:off x="5892435" y="3687815"/>
            <a:ext cx="1307544" cy="434843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31 500,0</a:t>
            </a:r>
          </a:p>
        </p:txBody>
      </p:sp>
      <p:sp>
        <p:nvSpPr>
          <p:cNvPr id="30" name="Параллелограмм 29"/>
          <p:cNvSpPr/>
          <p:nvPr/>
        </p:nvSpPr>
        <p:spPr>
          <a:xfrm>
            <a:off x="3333697" y="4993226"/>
            <a:ext cx="1357322" cy="423586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11 000,0</a:t>
            </a:r>
          </a:p>
        </p:txBody>
      </p:sp>
      <p:sp>
        <p:nvSpPr>
          <p:cNvPr id="31" name="Параллелограмм 30"/>
          <p:cNvSpPr/>
          <p:nvPr/>
        </p:nvSpPr>
        <p:spPr>
          <a:xfrm>
            <a:off x="5886293" y="4993224"/>
            <a:ext cx="1292026" cy="419874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9 800,0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79699" y="21983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- 44610,0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4820865" y="3145527"/>
            <a:ext cx="928694" cy="117466"/>
          </a:xfrm>
          <a:prstGeom prst="rightArrow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0800000" flipV="1">
            <a:off x="4823714" y="2905198"/>
            <a:ext cx="936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99"/>
                </a:solidFill>
                <a:latin typeface="Arial Narrow" pitchFamily="34" charset="0"/>
              </a:rPr>
              <a:t>- 3000,0</a:t>
            </a:r>
            <a:endParaRPr lang="ru-RU" sz="1400" b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4820865" y="5804124"/>
            <a:ext cx="928694" cy="103653"/>
          </a:xfrm>
          <a:prstGeom prst="rightArrow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95723" y="551723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D5F05"/>
                </a:solidFill>
                <a:latin typeface="Arial Narrow" pitchFamily="34" charset="0"/>
              </a:rPr>
              <a:t>+ 2140,0</a:t>
            </a:r>
            <a:endParaRPr lang="ru-RU" sz="1400" b="1" dirty="0">
              <a:solidFill>
                <a:srgbClr val="1D5F05"/>
              </a:solidFill>
              <a:latin typeface="Arial Narrow" pitchFamily="34" charset="0"/>
            </a:endParaRPr>
          </a:p>
        </p:txBody>
      </p:sp>
      <p:sp>
        <p:nvSpPr>
          <p:cNvPr id="64" name="Стрелка вправо 63"/>
          <p:cNvSpPr/>
          <p:nvPr/>
        </p:nvSpPr>
        <p:spPr>
          <a:xfrm>
            <a:off x="4820865" y="4431411"/>
            <a:ext cx="928694" cy="10161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48681" y="418718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- 600,0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Стрелка вправо 67"/>
          <p:cNvSpPr/>
          <p:nvPr/>
        </p:nvSpPr>
        <p:spPr>
          <a:xfrm>
            <a:off x="4820865" y="3841269"/>
            <a:ext cx="928694" cy="103947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95723" y="3573016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- 41950,0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3" name="Стрелка вправо 72"/>
          <p:cNvSpPr/>
          <p:nvPr/>
        </p:nvSpPr>
        <p:spPr>
          <a:xfrm>
            <a:off x="4820865" y="5136101"/>
            <a:ext cx="928694" cy="128407"/>
          </a:xfrm>
          <a:prstGeom prst="rightArrow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823715" y="4869160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99"/>
                </a:solidFill>
                <a:latin typeface="Arial Narrow" pitchFamily="34" charset="0"/>
              </a:rPr>
              <a:t>- 1200,0</a:t>
            </a:r>
            <a:endParaRPr lang="ru-RU" sz="1400" b="1" dirty="0">
              <a:solidFill>
                <a:srgbClr val="006699"/>
              </a:solidFill>
              <a:latin typeface="Arial Narrow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380312" y="141277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2021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316416" y="27809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2022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147248" cy="14287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ea typeface="+mn-ea"/>
                <a:cs typeface="Arial" pitchFamily="34" charset="0"/>
              </a:rPr>
              <a:t>Межбюджетные трансферты бюджета МО «Город Всеволожск»</a:t>
            </a:r>
            <a:endParaRPr lang="ru-RU" sz="2400" b="1" dirty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1254111"/>
              </p:ext>
            </p:extLst>
          </p:nvPr>
        </p:nvGraphicFramePr>
        <p:xfrm>
          <a:off x="323528" y="1196752"/>
          <a:ext cx="8678769" cy="5184576"/>
        </p:xfrm>
        <a:graphic>
          <a:graphicData uri="http://schemas.openxmlformats.org/drawingml/2006/table">
            <a:tbl>
              <a:tblPr>
                <a:effectLst/>
                <a:tableStyleId>{3C2FFA5D-87B4-456A-9821-1D502468CF0F}</a:tableStyleId>
              </a:tblPr>
              <a:tblGrid>
                <a:gridCol w="3240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619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95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Наименование источника</a:t>
                      </a:r>
                      <a:endParaRPr lang="ru-RU" sz="1800" b="1" i="0" u="none" strike="noStrike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Сумма                              (тыс. руб.)</a:t>
                      </a: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  в общей сумме доходов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Сумма                              (тыс. руб.)</a:t>
                      </a: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2022 год.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  в общей сумме доходов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87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Субсидии – </a:t>
                      </a:r>
                      <a:r>
                        <a:rPr lang="ru-RU" sz="14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средства, предоставляемые из федерального бюджета и областного бюджета Ленинградской области в целях </a:t>
                      </a:r>
                      <a:r>
                        <a:rPr lang="ru-RU" sz="1400" b="1" u="none" strike="noStrike" kern="1200" dirty="0" err="1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софинансирования</a:t>
                      </a:r>
                      <a:r>
                        <a:rPr lang="ru-RU" sz="14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расходных обязательств, возникающих при выполнении полномочий органов местного самоуправления по вопросам местного значения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357 313,9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24,5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319 771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27,3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51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Иные межбюджетные трансферты –</a:t>
                      </a:r>
                      <a:r>
                        <a:rPr lang="ru-RU" sz="1800" b="1" u="none" strike="noStrike" kern="1200" baseline="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средства, предоставляемые областным бюджетом Ленинградской области бюджету муниципального образования </a:t>
                      </a:r>
                      <a:endParaRPr lang="ru-RU" sz="14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211 702,9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14,5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535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Всего межбюджетных  трансфертов</a:t>
                      </a:r>
                      <a:endParaRPr lang="ru-RU" sz="20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569 016,8</a:t>
                      </a:r>
                      <a:endParaRPr lang="ru-RU" sz="20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39</a:t>
                      </a:r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,0%</a:t>
                      </a:r>
                      <a:endParaRPr lang="ru-RU" sz="20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319 771</a:t>
                      </a:r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endParaRPr lang="ru-RU" sz="20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27</a:t>
                      </a:r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0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ru-RU" sz="20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4788024" y="332656"/>
          <a:ext cx="9217024" cy="676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-4856856" y="332656"/>
          <a:ext cx="9217024" cy="676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Заголовок 1"/>
          <p:cNvSpPr txBox="1">
            <a:spLocks/>
          </p:cNvSpPr>
          <p:nvPr/>
        </p:nvSpPr>
        <p:spPr>
          <a:xfrm>
            <a:off x="539552" y="-171400"/>
            <a:ext cx="8147248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Расходы бюджета МО «Город Всеволожск», </a:t>
            </a:r>
            <a:r>
              <a:rPr kumimoji="0" lang="ru-RU" sz="2000" b="1" i="0" u="none" strike="noStrike" kern="1200" cap="none" spc="0" normalizeH="0" baseline="0" noProof="0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тыс. руб.</a:t>
            </a:r>
            <a:endParaRPr kumimoji="0" lang="ru-RU" sz="2400" b="1" i="0" u="none" strike="noStrike" kern="1200" cap="none" spc="0" normalizeH="0" baseline="0" noProof="0" dirty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2640000">
            <a:off x="1268796" y="1082838"/>
            <a:ext cx="13260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2021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8840000">
            <a:off x="6518511" y="1124157"/>
            <a:ext cx="13260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2022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839388" y="1388270"/>
            <a:ext cx="3388796" cy="4705023"/>
            <a:chOff x="2694871" y="1492684"/>
            <a:chExt cx="3773000" cy="4597583"/>
          </a:xfrm>
        </p:grpSpPr>
        <p:sp>
          <p:nvSpPr>
            <p:cNvPr id="35" name="Полилиния 34"/>
            <p:cNvSpPr>
              <a:spLocks/>
            </p:cNvSpPr>
            <p:nvPr/>
          </p:nvSpPr>
          <p:spPr>
            <a:xfrm>
              <a:off x="2694871" y="1492684"/>
              <a:ext cx="3768079" cy="464744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6000" tIns="288000" rIns="36000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Жилищно-коммунальное       </a:t>
              </a:r>
              <a:r>
                <a:rPr lang="ru-RU" sz="1400" b="1" dirty="0" smtClean="0"/>
                <a:t>   </a:t>
              </a:r>
              <a:r>
                <a:rPr lang="ru-RU" sz="1400" b="1" kern="1200" dirty="0" smtClean="0"/>
                <a:t>хозяйство</a:t>
              </a:r>
              <a:endParaRPr lang="ru-RU" sz="1400" b="1" kern="1200" dirty="0"/>
            </a:p>
            <a:p>
              <a:pPr marL="57150" lvl="1" indent="-5715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400" b="1" kern="1200" dirty="0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2699792" y="2004183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Национальная экономика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2699792" y="2595590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Культура</a:t>
              </a:r>
              <a:endParaRPr lang="ru-RU" sz="1400" b="1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2699792" y="3186997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1">
                <a:hueOff val="0"/>
                <a:satOff val="0"/>
                <a:lumOff val="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Общегосударственные вопросы</a:t>
              </a:r>
              <a:endParaRPr lang="ru-RU" sz="1400" b="1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2699792" y="3778404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Социальная политика</a:t>
              </a:r>
              <a:endParaRPr lang="ru-RU" sz="1400" b="1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2699792" y="4369811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rm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     Национальная безопасность и правоохранительная деятельность</a:t>
              </a:r>
              <a:endParaRPr lang="ru-RU" sz="1400" b="1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2699792" y="4961218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rgbClr val="FF99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Средства массовой информации</a:t>
              </a:r>
              <a:endParaRPr lang="ru-RU" sz="1400" b="1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2699792" y="5552625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    Обслуживание государственного внутреннего и муниципального долга</a:t>
              </a:r>
              <a:endParaRPr lang="ru-RU" sz="1400" b="1" kern="12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203848" y="836712"/>
            <a:ext cx="2628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Направления расходов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79712" y="6330806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расходов    </a:t>
            </a:r>
            <a:r>
              <a:rPr lang="ru-RU" sz="1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2021</a:t>
            </a:r>
            <a:r>
              <a:rPr lang="ru-RU" sz="1600" b="1" dirty="0" smtClean="0"/>
              <a:t>   </a:t>
            </a:r>
            <a:r>
              <a:rPr lang="ru-RU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1 657 362,4    </a:t>
            </a:r>
            <a:r>
              <a:rPr lang="ru-RU" sz="1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2022</a:t>
            </a:r>
            <a:r>
              <a:rPr lang="ru-RU" sz="1600" b="1" dirty="0" smtClean="0"/>
              <a:t>   </a:t>
            </a:r>
            <a:r>
              <a:rPr lang="en-US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1 249</a:t>
            </a:r>
            <a:r>
              <a:rPr lang="ru-RU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en-US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419</a:t>
            </a:r>
            <a:r>
              <a:rPr lang="ru-RU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en-US" sz="1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endParaRPr lang="ru-RU" sz="1600" dirty="0">
              <a:ln w="18415" cmpd="sng">
                <a:solidFill>
                  <a:srgbClr val="FFFF00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09314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42910" y="0"/>
            <a:ext cx="8501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Муниципальные программы реализуемые в МО «Город Всеволожск»,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052749"/>
          <a:ext cx="8208912" cy="5174545"/>
        </p:xfrm>
        <a:graphic>
          <a:graphicData uri="http://schemas.openxmlformats.org/drawingml/2006/table">
            <a:tbl>
              <a:tblPr>
                <a:solidFill>
                  <a:srgbClr val="006699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{638B1855-1B75-4FBE-930C-398BA8C253C6}</a:tableStyleId>
              </a:tblPr>
              <a:tblGrid>
                <a:gridCol w="5600831"/>
                <a:gridCol w="1280961"/>
                <a:gridCol w="1327120"/>
              </a:tblGrid>
              <a:tr h="7426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/>
                        <a:t> </a:t>
                      </a:r>
                      <a:r>
                        <a:rPr lang="ru-RU" sz="1600" b="1" u="none" strike="noStrike" dirty="0" smtClean="0"/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план в 2021 году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план в 2022 году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"Обеспечение качественным жильем граждан на территории муниципального образования "Город Всеволожск" Всеволожского муниципального района Ленинградской области»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81 937,0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smtClean="0"/>
                        <a:t>177 167,6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"Культура в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151 547,4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46 804,6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"Содействие участию населения в осуществлении местного самоуправления в иных формах на территории МО "Город Всеволожск"</a:t>
                      </a:r>
                      <a:endParaRPr lang="ru-RU" sz="1200" b="1" u="none" strike="noStrike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3 628,0</a:t>
                      </a:r>
                      <a:endParaRPr lang="ru-RU" sz="1200" b="1" u="none" strike="noStrike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3 624,1</a:t>
                      </a:r>
                      <a:endParaRPr lang="ru-RU" sz="1200" b="1" u="none" strike="noStrike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"Безопасность в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12 650,0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8 000,0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"Ремонт и реконструкция сетей и объектов теплоснабжения города Всеволожска"</a:t>
                      </a:r>
                      <a:endParaRPr lang="ru-RU" sz="1200" b="1" u="none" strike="noStrike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133 272,8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187 860,0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85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"Ремонт и содержание улично-дорожной сети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98 640,0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"Предоставление социальной поддержки отдельным категориям граждан в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18 769,7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18 343,5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"Формирование комфортной городской среды на территории муниципального образования  "Город Всеволожск" Всеволожского муниципального района Ленинградской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33 320,0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34 486,0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"Строительство, реконструкция, капитальный ремонт инженерной инфраструктуры, реализация мероприятий по </a:t>
                      </a:r>
                      <a:r>
                        <a:rPr lang="ru-RU" sz="1200" b="1" u="none" strike="noStrike" dirty="0" err="1" smtClean="0"/>
                        <a:t>энергоэффективности</a:t>
                      </a:r>
                      <a:r>
                        <a:rPr lang="ru-RU" sz="1200" b="1" u="none" strike="noStrike" dirty="0" smtClean="0"/>
                        <a:t> на территории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726 001,0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191 316,6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"Развитие жилищно-коммунального хозяйства на территории муниципального образования "Город Всеволожск" Всеволожского муниципального района Ленинградской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19 350,0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51 942,2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"Обслуживание сетей уличного освещения, объектов благоустройства и обеспечение санитарного состояния территории МО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359 909,0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327 235,9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822901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ngwing.com(7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86630"/>
            <a:ext cx="4176464" cy="5682730"/>
          </a:xfrm>
          <a:prstGeom prst="rect">
            <a:avLst/>
          </a:prstGeom>
        </p:spPr>
      </p:pic>
      <p:pic>
        <p:nvPicPr>
          <p:cNvPr id="12" name="Рисунок 11" descr="pngwing.com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908720"/>
            <a:ext cx="3633194" cy="38065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9552" y="170056"/>
            <a:ext cx="8352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"Культура в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МО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"Город Всеволожск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2321656"/>
            <a:ext cx="5256584" cy="2763528"/>
            <a:chOff x="179512" y="2321656"/>
            <a:chExt cx="5184575" cy="2763528"/>
          </a:xfrm>
        </p:grpSpPr>
        <p:sp>
          <p:nvSpPr>
            <p:cNvPr id="16" name="Полилиния 15"/>
            <p:cNvSpPr/>
            <p:nvPr/>
          </p:nvSpPr>
          <p:spPr>
            <a:xfrm>
              <a:off x="179512" y="2321656"/>
              <a:ext cx="5184575" cy="822349"/>
            </a:xfrm>
            <a:custGeom>
              <a:avLst/>
              <a:gdLst>
                <a:gd name="connsiteX0" fmla="*/ 0 w 5184575"/>
                <a:gd name="connsiteY0" fmla="*/ 155379 h 932253"/>
                <a:gd name="connsiteX1" fmla="*/ 45510 w 5184575"/>
                <a:gd name="connsiteY1" fmla="*/ 45509 h 932253"/>
                <a:gd name="connsiteX2" fmla="*/ 155380 w 5184575"/>
                <a:gd name="connsiteY2" fmla="*/ 0 h 932253"/>
                <a:gd name="connsiteX3" fmla="*/ 5029196 w 5184575"/>
                <a:gd name="connsiteY3" fmla="*/ 0 h 932253"/>
                <a:gd name="connsiteX4" fmla="*/ 5139066 w 5184575"/>
                <a:gd name="connsiteY4" fmla="*/ 45510 h 932253"/>
                <a:gd name="connsiteX5" fmla="*/ 5184575 w 5184575"/>
                <a:gd name="connsiteY5" fmla="*/ 155380 h 932253"/>
                <a:gd name="connsiteX6" fmla="*/ 5184575 w 5184575"/>
                <a:gd name="connsiteY6" fmla="*/ 776874 h 932253"/>
                <a:gd name="connsiteX7" fmla="*/ 5139066 w 5184575"/>
                <a:gd name="connsiteY7" fmla="*/ 886744 h 932253"/>
                <a:gd name="connsiteX8" fmla="*/ 5029196 w 5184575"/>
                <a:gd name="connsiteY8" fmla="*/ 932253 h 932253"/>
                <a:gd name="connsiteX9" fmla="*/ 155379 w 5184575"/>
                <a:gd name="connsiteY9" fmla="*/ 932253 h 932253"/>
                <a:gd name="connsiteX10" fmla="*/ 45509 w 5184575"/>
                <a:gd name="connsiteY10" fmla="*/ 886743 h 932253"/>
                <a:gd name="connsiteX11" fmla="*/ 0 w 5184575"/>
                <a:gd name="connsiteY11" fmla="*/ 776873 h 932253"/>
                <a:gd name="connsiteX12" fmla="*/ 0 w 5184575"/>
                <a:gd name="connsiteY12" fmla="*/ 155379 h 93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932253">
                  <a:moveTo>
                    <a:pt x="0" y="155379"/>
                  </a:moveTo>
                  <a:cubicBezTo>
                    <a:pt x="0" y="114170"/>
                    <a:pt x="16370" y="74649"/>
                    <a:pt x="45510" y="45509"/>
                  </a:cubicBezTo>
                  <a:cubicBezTo>
                    <a:pt x="74649" y="16370"/>
                    <a:pt x="114171" y="0"/>
                    <a:pt x="155380" y="0"/>
                  </a:cubicBezTo>
                  <a:lnTo>
                    <a:pt x="5029196" y="0"/>
                  </a:lnTo>
                  <a:cubicBezTo>
                    <a:pt x="5070405" y="0"/>
                    <a:pt x="5109926" y="16370"/>
                    <a:pt x="5139066" y="45510"/>
                  </a:cubicBezTo>
                  <a:cubicBezTo>
                    <a:pt x="5168205" y="74649"/>
                    <a:pt x="5184575" y="114171"/>
                    <a:pt x="5184575" y="155380"/>
                  </a:cubicBezTo>
                  <a:lnTo>
                    <a:pt x="5184575" y="776874"/>
                  </a:lnTo>
                  <a:cubicBezTo>
                    <a:pt x="5184575" y="818083"/>
                    <a:pt x="5168205" y="857604"/>
                    <a:pt x="5139066" y="886744"/>
                  </a:cubicBezTo>
                  <a:cubicBezTo>
                    <a:pt x="5109927" y="915883"/>
                    <a:pt x="5070405" y="932253"/>
                    <a:pt x="5029196" y="932253"/>
                  </a:cubicBezTo>
                  <a:lnTo>
                    <a:pt x="155379" y="932253"/>
                  </a:lnTo>
                  <a:cubicBezTo>
                    <a:pt x="114170" y="932253"/>
                    <a:pt x="74649" y="915883"/>
                    <a:pt x="45509" y="886743"/>
                  </a:cubicBezTo>
                  <a:cubicBezTo>
                    <a:pt x="16370" y="857604"/>
                    <a:pt x="0" y="818082"/>
                    <a:pt x="0" y="776873"/>
                  </a:cubicBezTo>
                  <a:lnTo>
                    <a:pt x="0" y="155379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527071"/>
                <a:satOff val="4259"/>
                <a:lumOff val="-5216"/>
                <a:alphaOff val="0"/>
              </a:schemeClr>
            </a:fillRef>
            <a:effectRef idx="0">
              <a:schemeClr val="accent2">
                <a:hueOff val="-2527071"/>
                <a:satOff val="4259"/>
                <a:lumOff val="-52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469" tIns="106469" rIns="106469" bIns="10646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деятельности муниципального автономного учреждения "Всеволожский Центр культуры и досуга" –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28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595,4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тыс. руб.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79512" y="3293766"/>
              <a:ext cx="5184575" cy="779686"/>
            </a:xfrm>
            <a:custGeom>
              <a:avLst/>
              <a:gdLst>
                <a:gd name="connsiteX0" fmla="*/ 0 w 5184575"/>
                <a:gd name="connsiteY0" fmla="*/ 129950 h 779686"/>
                <a:gd name="connsiteX1" fmla="*/ 38062 w 5184575"/>
                <a:gd name="connsiteY1" fmla="*/ 38061 h 779686"/>
                <a:gd name="connsiteX2" fmla="*/ 129951 w 5184575"/>
                <a:gd name="connsiteY2" fmla="*/ 0 h 779686"/>
                <a:gd name="connsiteX3" fmla="*/ 5054625 w 5184575"/>
                <a:gd name="connsiteY3" fmla="*/ 0 h 779686"/>
                <a:gd name="connsiteX4" fmla="*/ 5146514 w 5184575"/>
                <a:gd name="connsiteY4" fmla="*/ 38062 h 779686"/>
                <a:gd name="connsiteX5" fmla="*/ 5184575 w 5184575"/>
                <a:gd name="connsiteY5" fmla="*/ 129951 h 779686"/>
                <a:gd name="connsiteX6" fmla="*/ 5184575 w 5184575"/>
                <a:gd name="connsiteY6" fmla="*/ 649736 h 779686"/>
                <a:gd name="connsiteX7" fmla="*/ 5146513 w 5184575"/>
                <a:gd name="connsiteY7" fmla="*/ 741625 h 779686"/>
                <a:gd name="connsiteX8" fmla="*/ 5054624 w 5184575"/>
                <a:gd name="connsiteY8" fmla="*/ 779686 h 779686"/>
                <a:gd name="connsiteX9" fmla="*/ 129950 w 5184575"/>
                <a:gd name="connsiteY9" fmla="*/ 779686 h 779686"/>
                <a:gd name="connsiteX10" fmla="*/ 38061 w 5184575"/>
                <a:gd name="connsiteY10" fmla="*/ 741624 h 779686"/>
                <a:gd name="connsiteX11" fmla="*/ 0 w 5184575"/>
                <a:gd name="connsiteY11" fmla="*/ 649735 h 779686"/>
                <a:gd name="connsiteX12" fmla="*/ 0 w 5184575"/>
                <a:gd name="connsiteY12" fmla="*/ 129950 h 77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779686">
                  <a:moveTo>
                    <a:pt x="0" y="129950"/>
                  </a:moveTo>
                  <a:cubicBezTo>
                    <a:pt x="0" y="95485"/>
                    <a:pt x="13691" y="62432"/>
                    <a:pt x="38062" y="38061"/>
                  </a:cubicBezTo>
                  <a:cubicBezTo>
                    <a:pt x="62432" y="13691"/>
                    <a:pt x="95486" y="0"/>
                    <a:pt x="129951" y="0"/>
                  </a:cubicBezTo>
                  <a:lnTo>
                    <a:pt x="5054625" y="0"/>
                  </a:lnTo>
                  <a:cubicBezTo>
                    <a:pt x="5089090" y="0"/>
                    <a:pt x="5122143" y="13691"/>
                    <a:pt x="5146514" y="38062"/>
                  </a:cubicBezTo>
                  <a:cubicBezTo>
                    <a:pt x="5170884" y="62432"/>
                    <a:pt x="5184575" y="95486"/>
                    <a:pt x="5184575" y="129951"/>
                  </a:cubicBezTo>
                  <a:lnTo>
                    <a:pt x="5184575" y="649736"/>
                  </a:lnTo>
                  <a:cubicBezTo>
                    <a:pt x="5184575" y="684201"/>
                    <a:pt x="5170884" y="717254"/>
                    <a:pt x="5146513" y="741625"/>
                  </a:cubicBezTo>
                  <a:cubicBezTo>
                    <a:pt x="5122143" y="765995"/>
                    <a:pt x="5089089" y="779686"/>
                    <a:pt x="5054624" y="779686"/>
                  </a:cubicBezTo>
                  <a:lnTo>
                    <a:pt x="129950" y="779686"/>
                  </a:lnTo>
                  <a:cubicBezTo>
                    <a:pt x="95485" y="779686"/>
                    <a:pt x="62432" y="765995"/>
                    <a:pt x="38061" y="741624"/>
                  </a:cubicBezTo>
                  <a:cubicBezTo>
                    <a:pt x="13691" y="717254"/>
                    <a:pt x="0" y="684200"/>
                    <a:pt x="0" y="649735"/>
                  </a:cubicBezTo>
                  <a:lnTo>
                    <a:pt x="0" y="129950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5054142"/>
                <a:satOff val="8519"/>
                <a:lumOff val="-10432"/>
                <a:alphaOff val="0"/>
              </a:schemeClr>
            </a:fillRef>
            <a:effectRef idx="0">
              <a:schemeClr val="accent2">
                <a:hueOff val="-5054142"/>
                <a:satOff val="8519"/>
                <a:lumOff val="-104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21" tIns="99021" rIns="99021" bIns="9902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стимулирующих выплат работникам муниципальных учреждений культуры-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3 209,2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тыс. руб.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179512" y="4193864"/>
              <a:ext cx="5184575" cy="891320"/>
            </a:xfrm>
            <a:custGeom>
              <a:avLst/>
              <a:gdLst>
                <a:gd name="connsiteX0" fmla="*/ 0 w 5184575"/>
                <a:gd name="connsiteY0" fmla="*/ 148556 h 891320"/>
                <a:gd name="connsiteX1" fmla="*/ 43511 w 5184575"/>
                <a:gd name="connsiteY1" fmla="*/ 43511 h 891320"/>
                <a:gd name="connsiteX2" fmla="*/ 148556 w 5184575"/>
                <a:gd name="connsiteY2" fmla="*/ 0 h 891320"/>
                <a:gd name="connsiteX3" fmla="*/ 5036019 w 5184575"/>
                <a:gd name="connsiteY3" fmla="*/ 0 h 891320"/>
                <a:gd name="connsiteX4" fmla="*/ 5141064 w 5184575"/>
                <a:gd name="connsiteY4" fmla="*/ 43511 h 891320"/>
                <a:gd name="connsiteX5" fmla="*/ 5184575 w 5184575"/>
                <a:gd name="connsiteY5" fmla="*/ 148556 h 891320"/>
                <a:gd name="connsiteX6" fmla="*/ 5184575 w 5184575"/>
                <a:gd name="connsiteY6" fmla="*/ 742764 h 891320"/>
                <a:gd name="connsiteX7" fmla="*/ 5141064 w 5184575"/>
                <a:gd name="connsiteY7" fmla="*/ 847809 h 891320"/>
                <a:gd name="connsiteX8" fmla="*/ 5036019 w 5184575"/>
                <a:gd name="connsiteY8" fmla="*/ 891320 h 891320"/>
                <a:gd name="connsiteX9" fmla="*/ 148556 w 5184575"/>
                <a:gd name="connsiteY9" fmla="*/ 891320 h 891320"/>
                <a:gd name="connsiteX10" fmla="*/ 43511 w 5184575"/>
                <a:gd name="connsiteY10" fmla="*/ 847809 h 891320"/>
                <a:gd name="connsiteX11" fmla="*/ 0 w 5184575"/>
                <a:gd name="connsiteY11" fmla="*/ 742764 h 891320"/>
                <a:gd name="connsiteX12" fmla="*/ 0 w 5184575"/>
                <a:gd name="connsiteY12" fmla="*/ 148556 h 89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891320">
                  <a:moveTo>
                    <a:pt x="0" y="148556"/>
                  </a:moveTo>
                  <a:cubicBezTo>
                    <a:pt x="0" y="109156"/>
                    <a:pt x="15651" y="71371"/>
                    <a:pt x="43511" y="43511"/>
                  </a:cubicBezTo>
                  <a:cubicBezTo>
                    <a:pt x="71371" y="15651"/>
                    <a:pt x="109157" y="0"/>
                    <a:pt x="148556" y="0"/>
                  </a:cubicBezTo>
                  <a:lnTo>
                    <a:pt x="5036019" y="0"/>
                  </a:lnTo>
                  <a:cubicBezTo>
                    <a:pt x="5075419" y="0"/>
                    <a:pt x="5113204" y="15651"/>
                    <a:pt x="5141064" y="43511"/>
                  </a:cubicBezTo>
                  <a:cubicBezTo>
                    <a:pt x="5168924" y="71371"/>
                    <a:pt x="5184575" y="109157"/>
                    <a:pt x="5184575" y="148556"/>
                  </a:cubicBezTo>
                  <a:lnTo>
                    <a:pt x="5184575" y="742764"/>
                  </a:lnTo>
                  <a:cubicBezTo>
                    <a:pt x="5184575" y="782164"/>
                    <a:pt x="5168924" y="819949"/>
                    <a:pt x="5141064" y="847809"/>
                  </a:cubicBezTo>
                  <a:cubicBezTo>
                    <a:pt x="5113204" y="875669"/>
                    <a:pt x="5075419" y="891320"/>
                    <a:pt x="5036019" y="891320"/>
                  </a:cubicBezTo>
                  <a:lnTo>
                    <a:pt x="148556" y="891320"/>
                  </a:lnTo>
                  <a:cubicBezTo>
                    <a:pt x="109156" y="891320"/>
                    <a:pt x="71371" y="875669"/>
                    <a:pt x="43511" y="847809"/>
                  </a:cubicBezTo>
                  <a:cubicBezTo>
                    <a:pt x="15651" y="819949"/>
                    <a:pt x="0" y="782163"/>
                    <a:pt x="0" y="742764"/>
                  </a:cubicBezTo>
                  <a:lnTo>
                    <a:pt x="0" y="148556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0108284"/>
                <a:satOff val="17038"/>
                <a:lumOff val="-20863"/>
                <a:alphaOff val="0"/>
              </a:schemeClr>
            </a:fillRef>
            <a:effectRef idx="0">
              <a:schemeClr val="accent2">
                <a:hueOff val="-10108284"/>
                <a:satOff val="17038"/>
                <a:lumOff val="-208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471" tIns="104471" rIns="104471" bIns="10447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Организация и проведение культурно-массовых мероприятий – 15 000,0 тыс. руб.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724128" y="5426060"/>
            <a:ext cx="2906117" cy="523220"/>
          </a:xfrm>
          <a:prstGeom prst="rect">
            <a:avLst/>
          </a:prstGeom>
          <a:gradFill>
            <a:gsLst>
              <a:gs pos="0">
                <a:srgbClr val="03D4A8">
                  <a:alpha val="47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2225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46 804,6 тыс. руб.</a:t>
            </a:r>
          </a:p>
        </p:txBody>
      </p:sp>
    </p:spTree>
    <p:extLst>
      <p:ext uri="{BB962C8B-B14F-4D97-AF65-F5344CB8AC3E}">
        <p14:creationId xmlns="" xmlns:p14="http://schemas.microsoft.com/office/powerpoint/2010/main" val="36785999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95536" y="1928151"/>
          <a:ext cx="4896544" cy="456857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3757303"/>
                <a:gridCol w="1139241"/>
              </a:tblGrid>
              <a:tr h="2483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направление расходов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сумма, тыс.</a:t>
                      </a:r>
                      <a:r>
                        <a:rPr lang="ru-RU" sz="1200" b="1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руб.</a:t>
                      </a:r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6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Дополнительное пенсионное обеспечение муниципальных служащих в муниципальном образовании "Город Всеволожск"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12 772,5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6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Выплаты субсидий на оплату жилого помещения и коммунальных услуг гражданам с низким уровнем дохода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3 443,8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6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Ежемесячная социальная выплата гражданам, удостоенных звания "Почетный гражданин города Всеволожска"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1 531,2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6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Единовременная социальная выплата гражданам, награжденных почетным знаком "За заслуги перед городом Всеволожском"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200,0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22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Приобретение и вручение памятных подарков в связи с юбилейными датами рождения, начиная с 90-летия, граждан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396,0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18 343,5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pngwing.com(5).pn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5580112" y="1556792"/>
            <a:ext cx="3456384" cy="4985792"/>
          </a:xfrm>
          <a:prstGeom prst="rect">
            <a:avLst/>
          </a:prstGeom>
          <a:effectLst>
            <a:glow rad="101600">
              <a:srgbClr val="FF9999">
                <a:alpha val="60000"/>
              </a:srgb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151472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"Предоставление социальной поддержки отдельным категориям граждан в МО "Город Всеволожск"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7544" y="2564904"/>
            <a:ext cx="8136904" cy="72008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Выполнение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работ по внедрению АПК "Безопасный город" на территории муниципального образования "Город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Всеволожск"  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5 419,4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67544" y="1340768"/>
            <a:ext cx="8136904" cy="70605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 первичных мер пожарной безопасности  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1 774,8 тыс. руб.</a:t>
            </a:r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67544" y="3779061"/>
            <a:ext cx="8136904" cy="94608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Оказание услуг по выставлению выдвижного спасательного поста </a:t>
            </a:r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для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обеспечения безопасности людей на водных объектах, </a:t>
            </a:r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охране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их жизни и здоровья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499,8 тыс. руб.</a:t>
            </a:r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15965" y="4397003"/>
            <a:ext cx="1512168" cy="258793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52866" y="2874202"/>
            <a:ext cx="1656184" cy="27355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1714151"/>
            <a:ext cx="1656184" cy="27355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39552" y="170056"/>
            <a:ext cx="8352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"Безопасность в МО "Город Всеволожск"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6" name="Рисунок 15" descr="kisspng-kayak-clip-art-product-design-oar-5d1327aabf87f5.746699921561536426784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012160" y="3137645"/>
            <a:ext cx="3024336" cy="2163563"/>
          </a:xfrm>
          <a:prstGeom prst="rect">
            <a:avLst/>
          </a:prstGeom>
        </p:spPr>
      </p:pic>
      <p:pic>
        <p:nvPicPr>
          <p:cNvPr id="1028" name="Picture 4" descr="C:\Users\Sergei\AppData\Local\Microsoft\Windows\Temporary Internet Files\Content.IE5\HXLAW6XM\extinguisher_PNG72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21252">
            <a:off x="6689592" y="500704"/>
            <a:ext cx="2178856" cy="217885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483768" y="6021288"/>
            <a:ext cx="4220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ВСЕГО </a:t>
            </a:r>
            <a:r>
              <a:rPr lang="en-US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8 000 </a:t>
            </a:r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тыс. руб.</a:t>
            </a:r>
            <a:endParaRPr lang="ru-RU" sz="32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7544" y="5157192"/>
            <a:ext cx="8136904" cy="72008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          Внедрение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местной системы оповещения  населения по сигналам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гражданской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обороны и о чрезвычайных ситуациях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306,0 тыс. руб.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" name="Рисунок 17" descr="kisspng-public-address-systems-loudspeaker-megaphone-emoji-haut-parleur-5b245d889faff7.364172991529109896654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377850">
            <a:off x="255922" y="4621027"/>
            <a:ext cx="1646312" cy="1646312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Рисунок 18" descr="kisspng-nest-cam-iq-outdoor-nest-cam-iq-indoor-nest-labs-n-used-nest-cam-iq-outdoor-home-camera-for-sale-sw-5bac84c3a92e55.52088760153803283569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144778" y="2132097"/>
            <a:ext cx="1447765" cy="173731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092280" y="5445224"/>
            <a:ext cx="1440160" cy="27355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78988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rgei\AppData\Local\Microsoft\Windows\Temporary Internet Files\Content.IE5\DQK6OQXL\Выборг._Скамейка_в_парке_Монрепо..JPG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626" y="0"/>
            <a:ext cx="9195562" cy="688538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9552" y="16748"/>
            <a:ext cx="83529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"Содействие участию населения в осуществлении местного самоуправления в иных формах на территории МО "Город Всеволожск"</a:t>
            </a:r>
            <a:endParaRPr lang="ru-RU" sz="24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5180999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9EE73D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Создание благоприятных условий для проживания населения и обеспечение устойчивого развития территории – </a:t>
            </a:r>
          </a:p>
          <a:p>
            <a:pPr algn="ctr"/>
            <a:r>
              <a:rPr lang="ru-RU" sz="2400" b="1" spc="50" dirty="0" smtClean="0">
                <a:ln w="12700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9EE73D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3 624,1 тыс. руб.</a:t>
            </a:r>
            <a:endParaRPr lang="ru-RU" sz="2400" b="1" spc="50" dirty="0">
              <a:ln w="12700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9EE73D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85999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6748"/>
            <a:ext cx="83529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"Формирование комфортной городской среды на территории муниципального образования  "Город Всеволожск" Всеволожского муниципального района Ленинградской области"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Рисунок 5" descr="1621421632_199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683568" y="1916832"/>
            <a:ext cx="8064896" cy="489654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1010588" y="2145631"/>
            <a:ext cx="6877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Выполнение работ по благоустройству общественных территорий </a:t>
            </a: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ограниченной улицами Победы, Магистральная, Дружбы, Связи. </a:t>
            </a:r>
          </a:p>
          <a:p>
            <a:pPr algn="ctr"/>
            <a:r>
              <a:rPr lang="ru-RU" b="1" i="1" dirty="0" smtClean="0">
                <a:ln>
                  <a:solidFill>
                    <a:schemeClr val="tx2"/>
                  </a:solidFill>
                </a:ln>
                <a:solidFill>
                  <a:srgbClr val="33CC33"/>
                </a:solidFill>
              </a:rPr>
              <a:t>34 486,0 тыс. руб.</a:t>
            </a:r>
            <a:endParaRPr lang="ru-RU" sz="2000" b="1" dirty="0" smtClean="0">
              <a:ln>
                <a:solidFill>
                  <a:schemeClr val="tx2"/>
                </a:solidFill>
              </a:ln>
              <a:solidFill>
                <a:srgbClr val="33CC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5324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2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"Обеспечение качественным жильем граждан на территории муниципального образования "Город Всеволожск" Всеволожского муниципального района Ленинградской  </a:t>
            </a:r>
            <a:r>
              <a:rPr lang="ru-RU" sz="22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области"</a:t>
            </a:r>
            <a:endParaRPr lang="ru-RU" sz="2200" b="1" dirty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AutoShape 2" descr="https://ae01.alicdn.com/kf/HTB1cnLFdPoIL1JjSZFyq6zFBpXaI/Payment-Link-for-Additional-Co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3356992"/>
            <a:ext cx="3700749" cy="208823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жилыми помещениями граждан, проживающих в многоквартирных домах на территории муниципального образования "Город Всеволожск" в рамках региональной адресной программы "Переселение граждан из аварийного жилищного фонда на территории ЛО" - 89 051,6 тыс. руб.</a:t>
            </a:r>
            <a:endParaRPr lang="ru-RU" sz="1400" b="1" dirty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5292080" y="2060848"/>
            <a:ext cx="3672408" cy="1152128"/>
          </a:xfrm>
          <a:prstGeom prst="flowChartProcess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жильем молодых семей, признанных нуждающимися в жилых помещениях– 1 509,4 тыс. руб.</a:t>
            </a:r>
            <a:endParaRPr lang="ru-RU" sz="1400" b="1" dirty="0" smtClean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400" b="1" dirty="0" smtClean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                              </a:t>
            </a: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0" name="Рисунок 9" descr="pngwing.com(16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988840"/>
            <a:ext cx="4396346" cy="36440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7624" y="5949280"/>
            <a:ext cx="3210687" cy="523220"/>
          </a:xfrm>
          <a:prstGeom prst="rect">
            <a:avLst/>
          </a:prstGeom>
          <a:gradFill>
            <a:gsLst>
              <a:gs pos="0">
                <a:srgbClr val="00B050"/>
              </a:gs>
              <a:gs pos="25000">
                <a:srgbClr val="21D6E0"/>
              </a:gs>
              <a:gs pos="75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 w="22225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177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167,6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тыс. руб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5292080" y="5583453"/>
            <a:ext cx="3672408" cy="717657"/>
          </a:xfrm>
          <a:prstGeom prst="flowChartProcess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Переселение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граждан из аварийного жилищного фонда – 86 606,6 тыс. руб.</a:t>
            </a:r>
            <a:endParaRPr lang="ru-RU" sz="1400" b="1" dirty="0" smtClean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400" b="1" dirty="0" smtClean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                              </a:t>
            </a: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9552" y="16748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"Ремонт и реконструкция сетей и объектов теплоснабжения города Всеволожска"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5" name="Рисунок 14" descr="eafe7131bec845eacfaa76f133edd8d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661" y="2420888"/>
            <a:ext cx="8845735" cy="460489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TextBox 16"/>
          <p:cNvSpPr txBox="1"/>
          <p:nvPr/>
        </p:nvSpPr>
        <p:spPr>
          <a:xfrm>
            <a:off x="371647" y="1052736"/>
            <a:ext cx="54292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①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Мероприятия по ремонту и реконструкции 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тепловых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сетей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97 610,0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тыс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руб.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②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Мероприятия по установке автоматизированных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индивидуальных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тепловых пунктов в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многоквартирных домах –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90 250,0 тыс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руб.</a:t>
            </a:r>
            <a:endParaRPr lang="ru-RU" dirty="0">
              <a:ln w="18415" cmpd="sng">
                <a:solidFill>
                  <a:schemeClr val="bg2">
                    <a:lumMod val="9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79075" y="1659617"/>
            <a:ext cx="2354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187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860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,0 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 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6084168" y="1340768"/>
            <a:ext cx="504056" cy="10081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28575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78988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9552" y="16748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"Ремонт и содержание улично-дорожной сети МО "Город Всеволожск</a:t>
            </a:r>
            <a:r>
              <a:rPr lang="ru-RU" sz="24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""</a:t>
            </a:r>
            <a:endParaRPr lang="ru-RU" sz="24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7" name="Рисунок 6" descr="kisspng-road-zebra-crossing-pedestrian-crossing-cement-road-5a8980cb0f3782.8178871415189608430623.png"/>
          <p:cNvPicPr>
            <a:picLocks noChangeAspect="1"/>
          </p:cNvPicPr>
          <p:nvPr/>
        </p:nvPicPr>
        <p:blipFill>
          <a:blip r:embed="rId2" cstate="print"/>
          <a:srcRect b="28378"/>
          <a:stretch>
            <a:fillRect/>
          </a:stretch>
        </p:blipFill>
        <p:spPr>
          <a:xfrm>
            <a:off x="0" y="2523672"/>
            <a:ext cx="9144000" cy="4361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3140968"/>
            <a:ext cx="752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Содержание и текущий ремонт улично-дорожной сети –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71 400,0 тыс. руб.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2204864"/>
            <a:ext cx="743851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Организация дорожного движения и обслуживание технических средств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организации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дорожного движения –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15 000,0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91654" y="1340768"/>
            <a:ext cx="6248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Ремонт автомобильных дорог общего пользования местного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значения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</a:t>
            </a:r>
            <a:r>
              <a:rPr lang="ru-RU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12 240,0 тыс. руб.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15816" y="3501008"/>
            <a:ext cx="403244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Всего -</a:t>
            </a:r>
            <a:r>
              <a:rPr lang="ru-RU" sz="36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98</a:t>
            </a:r>
            <a:r>
              <a:rPr lang="ru-RU" sz="24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640,0 тыс. </a:t>
            </a:r>
            <a:r>
              <a:rPr lang="ru-RU" sz="2400" dirty="0" smtClean="0">
                <a:ln w="18415" cmpd="sng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руб.</a:t>
            </a:r>
          </a:p>
        </p:txBody>
      </p:sp>
    </p:spTree>
    <p:extLst>
      <p:ext uri="{BB962C8B-B14F-4D97-AF65-F5344CB8AC3E}">
        <p14:creationId xmlns="" xmlns:p14="http://schemas.microsoft.com/office/powerpoint/2010/main" val="23978988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10"/>
          <p:cNvSpPr/>
          <p:nvPr/>
        </p:nvSpPr>
        <p:spPr>
          <a:xfrm>
            <a:off x="4427984" y="4365104"/>
            <a:ext cx="4608512" cy="648072"/>
          </a:xfrm>
          <a:custGeom>
            <a:avLst/>
            <a:gdLst>
              <a:gd name="connsiteX0" fmla="*/ 0 w 4608512"/>
              <a:gd name="connsiteY0" fmla="*/ 163163 h 978960"/>
              <a:gd name="connsiteX1" fmla="*/ 47790 w 4608512"/>
              <a:gd name="connsiteY1" fmla="*/ 47789 h 978960"/>
              <a:gd name="connsiteX2" fmla="*/ 163164 w 4608512"/>
              <a:gd name="connsiteY2" fmla="*/ 0 h 978960"/>
              <a:gd name="connsiteX3" fmla="*/ 4445349 w 4608512"/>
              <a:gd name="connsiteY3" fmla="*/ 0 h 978960"/>
              <a:gd name="connsiteX4" fmla="*/ 4560723 w 4608512"/>
              <a:gd name="connsiteY4" fmla="*/ 47790 h 978960"/>
              <a:gd name="connsiteX5" fmla="*/ 4608512 w 4608512"/>
              <a:gd name="connsiteY5" fmla="*/ 163164 h 978960"/>
              <a:gd name="connsiteX6" fmla="*/ 4608512 w 4608512"/>
              <a:gd name="connsiteY6" fmla="*/ 815797 h 978960"/>
              <a:gd name="connsiteX7" fmla="*/ 4560723 w 4608512"/>
              <a:gd name="connsiteY7" fmla="*/ 931171 h 978960"/>
              <a:gd name="connsiteX8" fmla="*/ 4445349 w 4608512"/>
              <a:gd name="connsiteY8" fmla="*/ 978960 h 978960"/>
              <a:gd name="connsiteX9" fmla="*/ 163163 w 4608512"/>
              <a:gd name="connsiteY9" fmla="*/ 978960 h 978960"/>
              <a:gd name="connsiteX10" fmla="*/ 47789 w 4608512"/>
              <a:gd name="connsiteY10" fmla="*/ 931171 h 978960"/>
              <a:gd name="connsiteX11" fmla="*/ 0 w 4608512"/>
              <a:gd name="connsiteY11" fmla="*/ 815797 h 978960"/>
              <a:gd name="connsiteX12" fmla="*/ 0 w 4608512"/>
              <a:gd name="connsiteY12" fmla="*/ 163163 h 97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8512" h="978960">
                <a:moveTo>
                  <a:pt x="0" y="163163"/>
                </a:moveTo>
                <a:cubicBezTo>
                  <a:pt x="0" y="119889"/>
                  <a:pt x="17190" y="78388"/>
                  <a:pt x="47790" y="47789"/>
                </a:cubicBezTo>
                <a:cubicBezTo>
                  <a:pt x="78389" y="17190"/>
                  <a:pt x="119890" y="0"/>
                  <a:pt x="163164" y="0"/>
                </a:cubicBezTo>
                <a:lnTo>
                  <a:pt x="4445349" y="0"/>
                </a:lnTo>
                <a:cubicBezTo>
                  <a:pt x="4488623" y="0"/>
                  <a:pt x="4530124" y="17190"/>
                  <a:pt x="4560723" y="47790"/>
                </a:cubicBezTo>
                <a:cubicBezTo>
                  <a:pt x="4591322" y="78389"/>
                  <a:pt x="4608512" y="119890"/>
                  <a:pt x="4608512" y="163164"/>
                </a:cubicBezTo>
                <a:lnTo>
                  <a:pt x="4608512" y="815797"/>
                </a:lnTo>
                <a:cubicBezTo>
                  <a:pt x="4608512" y="859071"/>
                  <a:pt x="4591322" y="900572"/>
                  <a:pt x="4560723" y="931171"/>
                </a:cubicBezTo>
                <a:cubicBezTo>
                  <a:pt x="4530124" y="961770"/>
                  <a:pt x="4488623" y="978960"/>
                  <a:pt x="4445349" y="978960"/>
                </a:cubicBezTo>
                <a:lnTo>
                  <a:pt x="163163" y="978960"/>
                </a:lnTo>
                <a:cubicBezTo>
                  <a:pt x="119889" y="978960"/>
                  <a:pt x="78388" y="961770"/>
                  <a:pt x="47789" y="931171"/>
                </a:cubicBezTo>
                <a:cubicBezTo>
                  <a:pt x="17190" y="900572"/>
                  <a:pt x="0" y="859071"/>
                  <a:pt x="0" y="815797"/>
                </a:cubicBezTo>
                <a:lnTo>
                  <a:pt x="0" y="163163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211785"/>
              <a:satOff val="7099"/>
              <a:lumOff val="-8693"/>
              <a:alphaOff val="0"/>
            </a:schemeClr>
          </a:fillRef>
          <a:effectRef idx="0">
            <a:schemeClr val="accent2">
              <a:hueOff val="-4211785"/>
              <a:satOff val="7099"/>
              <a:lumOff val="-869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749" tIns="108749" rIns="108749" bIns="108749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Мероприятия </a:t>
            </a: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 благоустройству </a:t>
            </a: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общественных </a:t>
            </a: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пространств </a:t>
            </a:r>
            <a:r>
              <a:rPr lang="ru-RU" sz="1600" b="1" kern="1200" cap="none" spc="0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600" b="1" kern="1200" cap="none" spc="0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34 102,6 тыс</a:t>
            </a:r>
            <a:r>
              <a:rPr lang="ru-RU" sz="1600" b="1" kern="12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руб.</a:t>
            </a:r>
            <a:endParaRPr lang="ru-RU" sz="1600" b="1" kern="1200" cap="none" spc="0" dirty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16632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"Строительство, реконструкция, капитальный ремонт инженерной инфраструктуры, реализация мероприятий по </a:t>
            </a:r>
            <a:r>
              <a:rPr lang="ru-RU" sz="2000" b="1" dirty="0" err="1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энергоэффективности</a:t>
            </a:r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 на территории МО "Город Всеволожск"</a:t>
            </a:r>
            <a:endParaRPr lang="ru-RU" sz="20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sz="1600" dirty="0"/>
          </a:p>
        </p:txBody>
      </p:sp>
      <p:sp>
        <p:nvSpPr>
          <p:cNvPr id="12" name="Полилиния 11"/>
          <p:cNvSpPr/>
          <p:nvPr/>
        </p:nvSpPr>
        <p:spPr>
          <a:xfrm>
            <a:off x="4427984" y="2708920"/>
            <a:ext cx="4608512" cy="648072"/>
          </a:xfrm>
          <a:custGeom>
            <a:avLst/>
            <a:gdLst>
              <a:gd name="connsiteX0" fmla="*/ 0 w 4608512"/>
              <a:gd name="connsiteY0" fmla="*/ 163163 h 978960"/>
              <a:gd name="connsiteX1" fmla="*/ 47790 w 4608512"/>
              <a:gd name="connsiteY1" fmla="*/ 47789 h 978960"/>
              <a:gd name="connsiteX2" fmla="*/ 163164 w 4608512"/>
              <a:gd name="connsiteY2" fmla="*/ 0 h 978960"/>
              <a:gd name="connsiteX3" fmla="*/ 4445349 w 4608512"/>
              <a:gd name="connsiteY3" fmla="*/ 0 h 978960"/>
              <a:gd name="connsiteX4" fmla="*/ 4560723 w 4608512"/>
              <a:gd name="connsiteY4" fmla="*/ 47790 h 978960"/>
              <a:gd name="connsiteX5" fmla="*/ 4608512 w 4608512"/>
              <a:gd name="connsiteY5" fmla="*/ 163164 h 978960"/>
              <a:gd name="connsiteX6" fmla="*/ 4608512 w 4608512"/>
              <a:gd name="connsiteY6" fmla="*/ 815797 h 978960"/>
              <a:gd name="connsiteX7" fmla="*/ 4560723 w 4608512"/>
              <a:gd name="connsiteY7" fmla="*/ 931171 h 978960"/>
              <a:gd name="connsiteX8" fmla="*/ 4445349 w 4608512"/>
              <a:gd name="connsiteY8" fmla="*/ 978960 h 978960"/>
              <a:gd name="connsiteX9" fmla="*/ 163163 w 4608512"/>
              <a:gd name="connsiteY9" fmla="*/ 978960 h 978960"/>
              <a:gd name="connsiteX10" fmla="*/ 47789 w 4608512"/>
              <a:gd name="connsiteY10" fmla="*/ 931171 h 978960"/>
              <a:gd name="connsiteX11" fmla="*/ 0 w 4608512"/>
              <a:gd name="connsiteY11" fmla="*/ 815797 h 978960"/>
              <a:gd name="connsiteX12" fmla="*/ 0 w 4608512"/>
              <a:gd name="connsiteY12" fmla="*/ 163163 h 97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8512" h="978960">
                <a:moveTo>
                  <a:pt x="0" y="163163"/>
                </a:moveTo>
                <a:cubicBezTo>
                  <a:pt x="0" y="119889"/>
                  <a:pt x="17190" y="78388"/>
                  <a:pt x="47790" y="47789"/>
                </a:cubicBezTo>
                <a:cubicBezTo>
                  <a:pt x="78389" y="17190"/>
                  <a:pt x="119890" y="0"/>
                  <a:pt x="163164" y="0"/>
                </a:cubicBezTo>
                <a:lnTo>
                  <a:pt x="4445349" y="0"/>
                </a:lnTo>
                <a:cubicBezTo>
                  <a:pt x="4488623" y="0"/>
                  <a:pt x="4530124" y="17190"/>
                  <a:pt x="4560723" y="47790"/>
                </a:cubicBezTo>
                <a:cubicBezTo>
                  <a:pt x="4591322" y="78389"/>
                  <a:pt x="4608512" y="119890"/>
                  <a:pt x="4608512" y="163164"/>
                </a:cubicBezTo>
                <a:lnTo>
                  <a:pt x="4608512" y="815797"/>
                </a:lnTo>
                <a:cubicBezTo>
                  <a:pt x="4608512" y="859071"/>
                  <a:pt x="4591322" y="900572"/>
                  <a:pt x="4560723" y="931171"/>
                </a:cubicBezTo>
                <a:cubicBezTo>
                  <a:pt x="4530124" y="961770"/>
                  <a:pt x="4488623" y="978960"/>
                  <a:pt x="4445349" y="978960"/>
                </a:cubicBezTo>
                <a:lnTo>
                  <a:pt x="163163" y="978960"/>
                </a:lnTo>
                <a:cubicBezTo>
                  <a:pt x="119889" y="978960"/>
                  <a:pt x="78388" y="961770"/>
                  <a:pt x="47789" y="931171"/>
                </a:cubicBezTo>
                <a:cubicBezTo>
                  <a:pt x="17190" y="900572"/>
                  <a:pt x="0" y="859071"/>
                  <a:pt x="0" y="815797"/>
                </a:cubicBezTo>
                <a:lnTo>
                  <a:pt x="0" y="16316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211785"/>
              <a:satOff val="7099"/>
              <a:lumOff val="-8693"/>
              <a:alphaOff val="0"/>
            </a:schemeClr>
          </a:fillRef>
          <a:effectRef idx="0">
            <a:schemeClr val="accent2">
              <a:hueOff val="-4211785"/>
              <a:satOff val="7099"/>
              <a:lumOff val="-869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749" tIns="108749" rIns="108749" bIns="108749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Строительство сетей уличного освещения </a:t>
            </a:r>
            <a:r>
              <a:rPr lang="ru-RU" sz="1600" b="1" kern="1200" cap="none" spc="0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–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10 150,0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тыс</a:t>
            </a:r>
            <a:r>
              <a:rPr lang="ru-RU" sz="1600" b="1" kern="12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руб.</a:t>
            </a:r>
            <a:endParaRPr lang="ru-RU" sz="1600" b="1" kern="1200" cap="none" spc="0" dirty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07504" y="2060848"/>
            <a:ext cx="8928992" cy="4608512"/>
            <a:chOff x="-3132856" y="2060848"/>
            <a:chExt cx="8928992" cy="4608512"/>
          </a:xfrm>
        </p:grpSpPr>
        <p:sp>
          <p:nvSpPr>
            <p:cNvPr id="16" name="Полилиния 15"/>
            <p:cNvSpPr/>
            <p:nvPr/>
          </p:nvSpPr>
          <p:spPr>
            <a:xfrm>
              <a:off x="-3132856" y="2420888"/>
              <a:ext cx="4392488" cy="720080"/>
            </a:xfrm>
            <a:custGeom>
              <a:avLst/>
              <a:gdLst>
                <a:gd name="connsiteX0" fmla="*/ 0 w 4608512"/>
                <a:gd name="connsiteY0" fmla="*/ 163163 h 978960"/>
                <a:gd name="connsiteX1" fmla="*/ 47790 w 4608512"/>
                <a:gd name="connsiteY1" fmla="*/ 47789 h 978960"/>
                <a:gd name="connsiteX2" fmla="*/ 163164 w 4608512"/>
                <a:gd name="connsiteY2" fmla="*/ 0 h 978960"/>
                <a:gd name="connsiteX3" fmla="*/ 4445349 w 4608512"/>
                <a:gd name="connsiteY3" fmla="*/ 0 h 978960"/>
                <a:gd name="connsiteX4" fmla="*/ 4560723 w 4608512"/>
                <a:gd name="connsiteY4" fmla="*/ 47790 h 978960"/>
                <a:gd name="connsiteX5" fmla="*/ 4608512 w 4608512"/>
                <a:gd name="connsiteY5" fmla="*/ 163164 h 978960"/>
                <a:gd name="connsiteX6" fmla="*/ 4608512 w 4608512"/>
                <a:gd name="connsiteY6" fmla="*/ 815797 h 978960"/>
                <a:gd name="connsiteX7" fmla="*/ 4560723 w 4608512"/>
                <a:gd name="connsiteY7" fmla="*/ 931171 h 978960"/>
                <a:gd name="connsiteX8" fmla="*/ 4445349 w 4608512"/>
                <a:gd name="connsiteY8" fmla="*/ 978960 h 978960"/>
                <a:gd name="connsiteX9" fmla="*/ 163163 w 4608512"/>
                <a:gd name="connsiteY9" fmla="*/ 978960 h 978960"/>
                <a:gd name="connsiteX10" fmla="*/ 47789 w 4608512"/>
                <a:gd name="connsiteY10" fmla="*/ 931171 h 978960"/>
                <a:gd name="connsiteX11" fmla="*/ 0 w 4608512"/>
                <a:gd name="connsiteY11" fmla="*/ 815797 h 978960"/>
                <a:gd name="connsiteX12" fmla="*/ 0 w 4608512"/>
                <a:gd name="connsiteY12" fmla="*/ 163163 h 9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8512" h="978960">
                  <a:moveTo>
                    <a:pt x="0" y="163163"/>
                  </a:moveTo>
                  <a:cubicBezTo>
                    <a:pt x="0" y="119889"/>
                    <a:pt x="17190" y="78388"/>
                    <a:pt x="47790" y="47789"/>
                  </a:cubicBezTo>
                  <a:cubicBezTo>
                    <a:pt x="78389" y="17190"/>
                    <a:pt x="119890" y="0"/>
                    <a:pt x="163164" y="0"/>
                  </a:cubicBezTo>
                  <a:lnTo>
                    <a:pt x="4445349" y="0"/>
                  </a:lnTo>
                  <a:cubicBezTo>
                    <a:pt x="4488623" y="0"/>
                    <a:pt x="4530124" y="17190"/>
                    <a:pt x="4560723" y="47790"/>
                  </a:cubicBezTo>
                  <a:cubicBezTo>
                    <a:pt x="4591322" y="78389"/>
                    <a:pt x="4608512" y="119890"/>
                    <a:pt x="4608512" y="163164"/>
                  </a:cubicBezTo>
                  <a:lnTo>
                    <a:pt x="4608512" y="815797"/>
                  </a:lnTo>
                  <a:cubicBezTo>
                    <a:pt x="4608512" y="859071"/>
                    <a:pt x="4591322" y="900572"/>
                    <a:pt x="4560723" y="931171"/>
                  </a:cubicBezTo>
                  <a:cubicBezTo>
                    <a:pt x="4530124" y="961770"/>
                    <a:pt x="4488623" y="978960"/>
                    <a:pt x="4445349" y="978960"/>
                  </a:cubicBezTo>
                  <a:lnTo>
                    <a:pt x="163163" y="978960"/>
                  </a:lnTo>
                  <a:cubicBezTo>
                    <a:pt x="119889" y="978960"/>
                    <a:pt x="78388" y="961770"/>
                    <a:pt x="47789" y="931171"/>
                  </a:cubicBezTo>
                  <a:cubicBezTo>
                    <a:pt x="17190" y="900572"/>
                    <a:pt x="0" y="859071"/>
                    <a:pt x="0" y="815797"/>
                  </a:cubicBezTo>
                  <a:lnTo>
                    <a:pt x="0" y="1631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749" tIns="108749" rIns="108749" bIns="10874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Мероприятия в области дорожного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хозяйства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–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124 484</a:t>
              </a:r>
              <a:r>
                <a:rPr lang="ru-RU" sz="1600" b="1" kern="1200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,0 </a:t>
              </a:r>
              <a:r>
                <a:rPr lang="ru-RU" sz="1600" b="1" kern="1200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тыс. руб.</a:t>
              </a:r>
              <a:endParaRPr lang="ru-RU" sz="1600" b="1" kern="1200" cap="none" spc="0" dirty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187624" y="3429000"/>
              <a:ext cx="4608512" cy="864096"/>
            </a:xfrm>
            <a:custGeom>
              <a:avLst/>
              <a:gdLst>
                <a:gd name="connsiteX0" fmla="*/ 0 w 4608512"/>
                <a:gd name="connsiteY0" fmla="*/ 163163 h 978960"/>
                <a:gd name="connsiteX1" fmla="*/ 47790 w 4608512"/>
                <a:gd name="connsiteY1" fmla="*/ 47789 h 978960"/>
                <a:gd name="connsiteX2" fmla="*/ 163164 w 4608512"/>
                <a:gd name="connsiteY2" fmla="*/ 0 h 978960"/>
                <a:gd name="connsiteX3" fmla="*/ 4445349 w 4608512"/>
                <a:gd name="connsiteY3" fmla="*/ 0 h 978960"/>
                <a:gd name="connsiteX4" fmla="*/ 4560723 w 4608512"/>
                <a:gd name="connsiteY4" fmla="*/ 47790 h 978960"/>
                <a:gd name="connsiteX5" fmla="*/ 4608512 w 4608512"/>
                <a:gd name="connsiteY5" fmla="*/ 163164 h 978960"/>
                <a:gd name="connsiteX6" fmla="*/ 4608512 w 4608512"/>
                <a:gd name="connsiteY6" fmla="*/ 815797 h 978960"/>
                <a:gd name="connsiteX7" fmla="*/ 4560723 w 4608512"/>
                <a:gd name="connsiteY7" fmla="*/ 931171 h 978960"/>
                <a:gd name="connsiteX8" fmla="*/ 4445349 w 4608512"/>
                <a:gd name="connsiteY8" fmla="*/ 978960 h 978960"/>
                <a:gd name="connsiteX9" fmla="*/ 163163 w 4608512"/>
                <a:gd name="connsiteY9" fmla="*/ 978960 h 978960"/>
                <a:gd name="connsiteX10" fmla="*/ 47789 w 4608512"/>
                <a:gd name="connsiteY10" fmla="*/ 931171 h 978960"/>
                <a:gd name="connsiteX11" fmla="*/ 0 w 4608512"/>
                <a:gd name="connsiteY11" fmla="*/ 815797 h 978960"/>
                <a:gd name="connsiteX12" fmla="*/ 0 w 4608512"/>
                <a:gd name="connsiteY12" fmla="*/ 163163 h 9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8512" h="978960">
                  <a:moveTo>
                    <a:pt x="0" y="163163"/>
                  </a:moveTo>
                  <a:cubicBezTo>
                    <a:pt x="0" y="119889"/>
                    <a:pt x="17190" y="78388"/>
                    <a:pt x="47790" y="47789"/>
                  </a:cubicBezTo>
                  <a:cubicBezTo>
                    <a:pt x="78389" y="17190"/>
                    <a:pt x="119890" y="0"/>
                    <a:pt x="163164" y="0"/>
                  </a:cubicBezTo>
                  <a:lnTo>
                    <a:pt x="4445349" y="0"/>
                  </a:lnTo>
                  <a:cubicBezTo>
                    <a:pt x="4488623" y="0"/>
                    <a:pt x="4530124" y="17190"/>
                    <a:pt x="4560723" y="47790"/>
                  </a:cubicBezTo>
                  <a:cubicBezTo>
                    <a:pt x="4591322" y="78389"/>
                    <a:pt x="4608512" y="119890"/>
                    <a:pt x="4608512" y="163164"/>
                  </a:cubicBezTo>
                  <a:lnTo>
                    <a:pt x="4608512" y="815797"/>
                  </a:lnTo>
                  <a:cubicBezTo>
                    <a:pt x="4608512" y="859071"/>
                    <a:pt x="4591322" y="900572"/>
                    <a:pt x="4560723" y="931171"/>
                  </a:cubicBezTo>
                  <a:cubicBezTo>
                    <a:pt x="4530124" y="961770"/>
                    <a:pt x="4488623" y="978960"/>
                    <a:pt x="4445349" y="978960"/>
                  </a:cubicBezTo>
                  <a:lnTo>
                    <a:pt x="163163" y="978960"/>
                  </a:lnTo>
                  <a:cubicBezTo>
                    <a:pt x="119889" y="978960"/>
                    <a:pt x="78388" y="961770"/>
                    <a:pt x="47789" y="931171"/>
                  </a:cubicBezTo>
                  <a:cubicBezTo>
                    <a:pt x="17190" y="900572"/>
                    <a:pt x="0" y="859071"/>
                    <a:pt x="0" y="815797"/>
                  </a:cubicBezTo>
                  <a:lnTo>
                    <a:pt x="0" y="1631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211785"/>
                <a:satOff val="7099"/>
                <a:lumOff val="-8693"/>
                <a:alphaOff val="0"/>
              </a:schemeClr>
            </a:fillRef>
            <a:effectRef idx="0">
              <a:schemeClr val="accent2">
                <a:hueOff val="-4211785"/>
                <a:satOff val="7099"/>
                <a:lumOff val="-86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749" tIns="108749" rIns="108749" bIns="10874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Строительство сетей теплоснабжения, водоснабжения, водоотведения </a:t>
              </a: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и хозяйственно-бытовой </a:t>
              </a: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канализации  к ФОК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– </a:t>
              </a:r>
              <a:r>
                <a:rPr lang="ru-RU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7 400,0 тыс</a:t>
              </a:r>
              <a:r>
                <a:rPr lang="ru-RU" sz="1600" b="1" kern="120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. руб.</a:t>
              </a:r>
              <a:endParaRPr lang="ru-RU" sz="1600" b="1" kern="1200" cap="none" spc="0" dirty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1187624" y="5085184"/>
              <a:ext cx="4608512" cy="759885"/>
            </a:xfrm>
            <a:custGeom>
              <a:avLst/>
              <a:gdLst>
                <a:gd name="connsiteX0" fmla="*/ 0 w 4608512"/>
                <a:gd name="connsiteY0" fmla="*/ 163163 h 978960"/>
                <a:gd name="connsiteX1" fmla="*/ 47790 w 4608512"/>
                <a:gd name="connsiteY1" fmla="*/ 47789 h 978960"/>
                <a:gd name="connsiteX2" fmla="*/ 163164 w 4608512"/>
                <a:gd name="connsiteY2" fmla="*/ 0 h 978960"/>
                <a:gd name="connsiteX3" fmla="*/ 4445349 w 4608512"/>
                <a:gd name="connsiteY3" fmla="*/ 0 h 978960"/>
                <a:gd name="connsiteX4" fmla="*/ 4560723 w 4608512"/>
                <a:gd name="connsiteY4" fmla="*/ 47790 h 978960"/>
                <a:gd name="connsiteX5" fmla="*/ 4608512 w 4608512"/>
                <a:gd name="connsiteY5" fmla="*/ 163164 h 978960"/>
                <a:gd name="connsiteX6" fmla="*/ 4608512 w 4608512"/>
                <a:gd name="connsiteY6" fmla="*/ 815797 h 978960"/>
                <a:gd name="connsiteX7" fmla="*/ 4560723 w 4608512"/>
                <a:gd name="connsiteY7" fmla="*/ 931171 h 978960"/>
                <a:gd name="connsiteX8" fmla="*/ 4445349 w 4608512"/>
                <a:gd name="connsiteY8" fmla="*/ 978960 h 978960"/>
                <a:gd name="connsiteX9" fmla="*/ 163163 w 4608512"/>
                <a:gd name="connsiteY9" fmla="*/ 978960 h 978960"/>
                <a:gd name="connsiteX10" fmla="*/ 47789 w 4608512"/>
                <a:gd name="connsiteY10" fmla="*/ 931171 h 978960"/>
                <a:gd name="connsiteX11" fmla="*/ 0 w 4608512"/>
                <a:gd name="connsiteY11" fmla="*/ 815797 h 978960"/>
                <a:gd name="connsiteX12" fmla="*/ 0 w 4608512"/>
                <a:gd name="connsiteY12" fmla="*/ 163163 h 9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8512" h="978960">
                  <a:moveTo>
                    <a:pt x="0" y="163163"/>
                  </a:moveTo>
                  <a:cubicBezTo>
                    <a:pt x="0" y="119889"/>
                    <a:pt x="17190" y="78388"/>
                    <a:pt x="47790" y="47789"/>
                  </a:cubicBezTo>
                  <a:cubicBezTo>
                    <a:pt x="78389" y="17190"/>
                    <a:pt x="119890" y="0"/>
                    <a:pt x="163164" y="0"/>
                  </a:cubicBezTo>
                  <a:lnTo>
                    <a:pt x="4445349" y="0"/>
                  </a:lnTo>
                  <a:cubicBezTo>
                    <a:pt x="4488623" y="0"/>
                    <a:pt x="4530124" y="17190"/>
                    <a:pt x="4560723" y="47790"/>
                  </a:cubicBezTo>
                  <a:cubicBezTo>
                    <a:pt x="4591322" y="78389"/>
                    <a:pt x="4608512" y="119890"/>
                    <a:pt x="4608512" y="163164"/>
                  </a:cubicBezTo>
                  <a:lnTo>
                    <a:pt x="4608512" y="815797"/>
                  </a:lnTo>
                  <a:cubicBezTo>
                    <a:pt x="4608512" y="859071"/>
                    <a:pt x="4591322" y="900572"/>
                    <a:pt x="4560723" y="931171"/>
                  </a:cubicBezTo>
                  <a:cubicBezTo>
                    <a:pt x="4530124" y="961770"/>
                    <a:pt x="4488623" y="978960"/>
                    <a:pt x="4445349" y="978960"/>
                  </a:cubicBezTo>
                  <a:lnTo>
                    <a:pt x="163163" y="978960"/>
                  </a:lnTo>
                  <a:cubicBezTo>
                    <a:pt x="119889" y="978960"/>
                    <a:pt x="78388" y="961770"/>
                    <a:pt x="47789" y="931171"/>
                  </a:cubicBezTo>
                  <a:cubicBezTo>
                    <a:pt x="17190" y="900572"/>
                    <a:pt x="0" y="859071"/>
                    <a:pt x="0" y="815797"/>
                  </a:cubicBezTo>
                  <a:lnTo>
                    <a:pt x="0" y="1631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423570"/>
                <a:satOff val="14198"/>
                <a:lumOff val="-17386"/>
                <a:alphaOff val="0"/>
              </a:schemeClr>
            </a:fillRef>
            <a:effectRef idx="0">
              <a:schemeClr val="accent2">
                <a:hueOff val="-8423570"/>
                <a:satOff val="14198"/>
                <a:lumOff val="-173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749" tIns="108749" rIns="108749" bIns="108749" numCol="1" spcCol="1270" anchor="ctr" anchorCtr="0">
              <a:noAutofit/>
            </a:bodyPr>
            <a:lstStyle/>
            <a:p>
              <a:pPr lvl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Строительство хозяйственно-бытовой канализации к многоквартирным домам  </a:t>
              </a: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          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– </a:t>
              </a:r>
              <a:r>
                <a:rPr lang="ru-RU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 </a:t>
              </a:r>
              <a:r>
                <a:rPr lang="ru-RU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080,0 тыс</a:t>
              </a:r>
              <a:r>
                <a:rPr lang="ru-RU" sz="1600" b="1" kern="1200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. руб.</a:t>
              </a:r>
              <a:endParaRPr lang="ru-RU" sz="1600" b="1" kern="1200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23528" y="2060848"/>
              <a:ext cx="4608512" cy="4352032"/>
            </a:xfrm>
            <a:prstGeom prst="rect">
              <a:avLst/>
            </a:prstGeom>
            <a:ln w="41275"/>
          </p:spPr>
        </p:sp>
        <p:sp>
          <p:nvSpPr>
            <p:cNvPr id="19" name="Полилиния 18"/>
            <p:cNvSpPr/>
            <p:nvPr/>
          </p:nvSpPr>
          <p:spPr>
            <a:xfrm>
              <a:off x="1187624" y="5949280"/>
              <a:ext cx="4608512" cy="720080"/>
            </a:xfrm>
            <a:custGeom>
              <a:avLst/>
              <a:gdLst>
                <a:gd name="connsiteX0" fmla="*/ 0 w 4608512"/>
                <a:gd name="connsiteY0" fmla="*/ 163163 h 978960"/>
                <a:gd name="connsiteX1" fmla="*/ 47790 w 4608512"/>
                <a:gd name="connsiteY1" fmla="*/ 47789 h 978960"/>
                <a:gd name="connsiteX2" fmla="*/ 163164 w 4608512"/>
                <a:gd name="connsiteY2" fmla="*/ 0 h 978960"/>
                <a:gd name="connsiteX3" fmla="*/ 4445349 w 4608512"/>
                <a:gd name="connsiteY3" fmla="*/ 0 h 978960"/>
                <a:gd name="connsiteX4" fmla="*/ 4560723 w 4608512"/>
                <a:gd name="connsiteY4" fmla="*/ 47790 h 978960"/>
                <a:gd name="connsiteX5" fmla="*/ 4608512 w 4608512"/>
                <a:gd name="connsiteY5" fmla="*/ 163164 h 978960"/>
                <a:gd name="connsiteX6" fmla="*/ 4608512 w 4608512"/>
                <a:gd name="connsiteY6" fmla="*/ 815797 h 978960"/>
                <a:gd name="connsiteX7" fmla="*/ 4560723 w 4608512"/>
                <a:gd name="connsiteY7" fmla="*/ 931171 h 978960"/>
                <a:gd name="connsiteX8" fmla="*/ 4445349 w 4608512"/>
                <a:gd name="connsiteY8" fmla="*/ 978960 h 978960"/>
                <a:gd name="connsiteX9" fmla="*/ 163163 w 4608512"/>
                <a:gd name="connsiteY9" fmla="*/ 978960 h 978960"/>
                <a:gd name="connsiteX10" fmla="*/ 47789 w 4608512"/>
                <a:gd name="connsiteY10" fmla="*/ 931171 h 978960"/>
                <a:gd name="connsiteX11" fmla="*/ 0 w 4608512"/>
                <a:gd name="connsiteY11" fmla="*/ 815797 h 978960"/>
                <a:gd name="connsiteX12" fmla="*/ 0 w 4608512"/>
                <a:gd name="connsiteY12" fmla="*/ 163163 h 9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8512" h="978960">
                  <a:moveTo>
                    <a:pt x="0" y="163163"/>
                  </a:moveTo>
                  <a:cubicBezTo>
                    <a:pt x="0" y="119889"/>
                    <a:pt x="17190" y="78388"/>
                    <a:pt x="47790" y="47789"/>
                  </a:cubicBezTo>
                  <a:cubicBezTo>
                    <a:pt x="78389" y="17190"/>
                    <a:pt x="119890" y="0"/>
                    <a:pt x="163164" y="0"/>
                  </a:cubicBezTo>
                  <a:lnTo>
                    <a:pt x="4445349" y="0"/>
                  </a:lnTo>
                  <a:cubicBezTo>
                    <a:pt x="4488623" y="0"/>
                    <a:pt x="4530124" y="17190"/>
                    <a:pt x="4560723" y="47790"/>
                  </a:cubicBezTo>
                  <a:cubicBezTo>
                    <a:pt x="4591322" y="78389"/>
                    <a:pt x="4608512" y="119890"/>
                    <a:pt x="4608512" y="163164"/>
                  </a:cubicBezTo>
                  <a:lnTo>
                    <a:pt x="4608512" y="815797"/>
                  </a:lnTo>
                  <a:cubicBezTo>
                    <a:pt x="4608512" y="859071"/>
                    <a:pt x="4591322" y="900572"/>
                    <a:pt x="4560723" y="931171"/>
                  </a:cubicBezTo>
                  <a:cubicBezTo>
                    <a:pt x="4530124" y="961770"/>
                    <a:pt x="4488623" y="978960"/>
                    <a:pt x="4445349" y="978960"/>
                  </a:cubicBezTo>
                  <a:lnTo>
                    <a:pt x="163163" y="978960"/>
                  </a:lnTo>
                  <a:cubicBezTo>
                    <a:pt x="119889" y="978960"/>
                    <a:pt x="78388" y="961770"/>
                    <a:pt x="47789" y="931171"/>
                  </a:cubicBezTo>
                  <a:cubicBezTo>
                    <a:pt x="17190" y="900572"/>
                    <a:pt x="0" y="859071"/>
                    <a:pt x="0" y="815797"/>
                  </a:cubicBezTo>
                  <a:lnTo>
                    <a:pt x="0" y="1631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2635355"/>
                <a:satOff val="21297"/>
                <a:lumOff val="-26079"/>
                <a:alphaOff val="0"/>
              </a:schemeClr>
            </a:fillRef>
            <a:effectRef idx="0">
              <a:schemeClr val="accent2">
                <a:hueOff val="-12635355"/>
                <a:satOff val="21297"/>
                <a:lumOff val="-26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749" tIns="108749" rIns="108749" bIns="108749" numCol="1" spcCol="1270" anchor="ctr" anchorCtr="0">
              <a:noAutofit/>
            </a:bodyPr>
            <a:lstStyle/>
            <a:p>
              <a:pPr lvl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Выполнение работ по сносу (демонтажу) аварийного муниципального фонда  </a:t>
              </a:r>
              <a:r>
                <a:rPr lang="ru-RU" sz="1600" b="1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                     </a:t>
              </a:r>
              <a:r>
                <a:rPr lang="ru-RU" sz="1600" b="1" kern="1200" cap="none" spc="0" dirty="0" smtClean="0">
                  <a:ln w="12700"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– </a:t>
              </a: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6 000,0 тыс</a:t>
              </a:r>
              <a:r>
                <a:rPr lang="ru-RU" sz="1600" b="1" kern="1200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. руб.</a:t>
              </a:r>
              <a:endParaRPr lang="ru-RU" sz="1600" b="1" kern="1200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pic>
        <p:nvPicPr>
          <p:cNvPr id="13" name="Рисунок 12" descr="дом_DoV (10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3693" y="2319404"/>
            <a:ext cx="5832648" cy="51158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5576" y="1484784"/>
            <a:ext cx="2992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ВСЕГО </a:t>
            </a:r>
            <a:r>
              <a:rPr lang="ru-R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191 </a:t>
            </a:r>
            <a:r>
              <a:rPr lang="ru-R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316,6 тыс</a:t>
            </a:r>
            <a:r>
              <a:rPr lang="ru-R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руб.</a:t>
            </a:r>
            <a:endParaRPr lang="ru-RU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427984" y="1988840"/>
            <a:ext cx="4608512" cy="648072"/>
          </a:xfrm>
          <a:custGeom>
            <a:avLst/>
            <a:gdLst>
              <a:gd name="connsiteX0" fmla="*/ 0 w 4608512"/>
              <a:gd name="connsiteY0" fmla="*/ 163163 h 978960"/>
              <a:gd name="connsiteX1" fmla="*/ 47790 w 4608512"/>
              <a:gd name="connsiteY1" fmla="*/ 47789 h 978960"/>
              <a:gd name="connsiteX2" fmla="*/ 163164 w 4608512"/>
              <a:gd name="connsiteY2" fmla="*/ 0 h 978960"/>
              <a:gd name="connsiteX3" fmla="*/ 4445349 w 4608512"/>
              <a:gd name="connsiteY3" fmla="*/ 0 h 978960"/>
              <a:gd name="connsiteX4" fmla="*/ 4560723 w 4608512"/>
              <a:gd name="connsiteY4" fmla="*/ 47790 h 978960"/>
              <a:gd name="connsiteX5" fmla="*/ 4608512 w 4608512"/>
              <a:gd name="connsiteY5" fmla="*/ 163164 h 978960"/>
              <a:gd name="connsiteX6" fmla="*/ 4608512 w 4608512"/>
              <a:gd name="connsiteY6" fmla="*/ 815797 h 978960"/>
              <a:gd name="connsiteX7" fmla="*/ 4560723 w 4608512"/>
              <a:gd name="connsiteY7" fmla="*/ 931171 h 978960"/>
              <a:gd name="connsiteX8" fmla="*/ 4445349 w 4608512"/>
              <a:gd name="connsiteY8" fmla="*/ 978960 h 978960"/>
              <a:gd name="connsiteX9" fmla="*/ 163163 w 4608512"/>
              <a:gd name="connsiteY9" fmla="*/ 978960 h 978960"/>
              <a:gd name="connsiteX10" fmla="*/ 47789 w 4608512"/>
              <a:gd name="connsiteY10" fmla="*/ 931171 h 978960"/>
              <a:gd name="connsiteX11" fmla="*/ 0 w 4608512"/>
              <a:gd name="connsiteY11" fmla="*/ 815797 h 978960"/>
              <a:gd name="connsiteX12" fmla="*/ 0 w 4608512"/>
              <a:gd name="connsiteY12" fmla="*/ 163163 h 97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8512" h="978960">
                <a:moveTo>
                  <a:pt x="0" y="163163"/>
                </a:moveTo>
                <a:cubicBezTo>
                  <a:pt x="0" y="119889"/>
                  <a:pt x="17190" y="78388"/>
                  <a:pt x="47790" y="47789"/>
                </a:cubicBezTo>
                <a:cubicBezTo>
                  <a:pt x="78389" y="17190"/>
                  <a:pt x="119890" y="0"/>
                  <a:pt x="163164" y="0"/>
                </a:cubicBezTo>
                <a:lnTo>
                  <a:pt x="4445349" y="0"/>
                </a:lnTo>
                <a:cubicBezTo>
                  <a:pt x="4488623" y="0"/>
                  <a:pt x="4530124" y="17190"/>
                  <a:pt x="4560723" y="47790"/>
                </a:cubicBezTo>
                <a:cubicBezTo>
                  <a:pt x="4591322" y="78389"/>
                  <a:pt x="4608512" y="119890"/>
                  <a:pt x="4608512" y="163164"/>
                </a:cubicBezTo>
                <a:lnTo>
                  <a:pt x="4608512" y="815797"/>
                </a:lnTo>
                <a:cubicBezTo>
                  <a:pt x="4608512" y="859071"/>
                  <a:pt x="4591322" y="900572"/>
                  <a:pt x="4560723" y="931171"/>
                </a:cubicBezTo>
                <a:cubicBezTo>
                  <a:pt x="4530124" y="961770"/>
                  <a:pt x="4488623" y="978960"/>
                  <a:pt x="4445349" y="978960"/>
                </a:cubicBezTo>
                <a:lnTo>
                  <a:pt x="163163" y="978960"/>
                </a:lnTo>
                <a:cubicBezTo>
                  <a:pt x="119889" y="978960"/>
                  <a:pt x="78388" y="961770"/>
                  <a:pt x="47789" y="931171"/>
                </a:cubicBezTo>
                <a:cubicBezTo>
                  <a:pt x="17190" y="900572"/>
                  <a:pt x="0" y="859071"/>
                  <a:pt x="0" y="815797"/>
                </a:cubicBezTo>
                <a:lnTo>
                  <a:pt x="0" y="1631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211785"/>
              <a:satOff val="7099"/>
              <a:lumOff val="-8693"/>
              <a:alphaOff val="0"/>
            </a:schemeClr>
          </a:fillRef>
          <a:effectRef idx="0">
            <a:schemeClr val="accent2">
              <a:hueOff val="-4211785"/>
              <a:satOff val="7099"/>
              <a:lumOff val="-869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749" tIns="108749" rIns="108749" bIns="108749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Мероприятия по ремонту муниципального фонда </a:t>
            </a:r>
            <a:r>
              <a:rPr lang="ru-RU" sz="1600" b="1" kern="1200" cap="none" spc="0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600" b="1" kern="1200" cap="none" spc="0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5 100,0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тыс</a:t>
            </a:r>
            <a:r>
              <a:rPr lang="ru-RU" sz="1600" b="1" kern="12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руб.</a:t>
            </a:r>
            <a:endParaRPr lang="ru-RU" sz="1600" b="1" kern="1200" cap="none" spc="0" dirty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31148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"Развитие жилищно-коммунального хозяйства на территории муниципального образования "Город Всеволожск" Всеволожского муниципального района Ленинградской области</a:t>
            </a:r>
            <a:endParaRPr lang="ru-RU" sz="20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52120" y="3717032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Развитие и содержание жилищного фонда 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12 622,0 тыс. руб.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55569" y="2492896"/>
            <a:ext cx="388843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Развитие и содержание коммунальной инфраструктуры 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39 320,2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тыс. руб.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56176" y="5013176"/>
            <a:ext cx="2147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ВСЕГО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51 942,2 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 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Рисунок 8" descr="265-2659964_%A0-sign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30000"/>
          </a:blip>
          <a:stretch>
            <a:fillRect/>
          </a:stretch>
        </p:blipFill>
        <p:spPr>
          <a:xfrm>
            <a:off x="442373" y="1772816"/>
            <a:ext cx="4701897" cy="453650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6748"/>
            <a:ext cx="83529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МП </a:t>
            </a:r>
            <a:r>
              <a:rPr lang="ru-RU" sz="2000" b="1" dirty="0" smtClean="0">
                <a:ln w="1270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rgbClr val="777C84">
                      <a:satMod val="175000"/>
                      <a:alpha val="40000"/>
                    </a:srgbClr>
                  </a:glow>
                </a:effectLst>
                <a:latin typeface="Arial Black" pitchFamily="34" charset="0"/>
                <a:cs typeface="Arial" pitchFamily="34" charset="0"/>
              </a:rPr>
              <a:t>"Обслуживание сетей уличного освещения, объектов благоустройства и обеспечение санитарного состояния территории МО "Город Всеволожск"</a:t>
            </a:r>
            <a:endParaRPr lang="ru-RU" sz="2000" b="1" dirty="0" smtClean="0">
              <a:ln w="1270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rgbClr val="777C84">
                    <a:satMod val="175000"/>
                    <a:alpha val="40000"/>
                  </a:srgbClr>
                </a:glow>
              </a:effectLst>
              <a:latin typeface="Arial Black" pitchFamily="34" charset="0"/>
              <a:cs typeface="Arial" pitchFamily="34" charset="0"/>
            </a:endParaRPr>
          </a:p>
          <a:p>
            <a:endParaRPr lang="ru-RU" sz="1600" dirty="0"/>
          </a:p>
        </p:txBody>
      </p:sp>
      <p:pic>
        <p:nvPicPr>
          <p:cNvPr id="29" name="Рисунок 28" descr="kisspng-street-light-cartoon-lamp-exquisite-street-light-5a81f6ce9c4c75.54364227151846676664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340768"/>
            <a:ext cx="5298923" cy="5302456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1043608" y="1484784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 descr="pngegg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496" y="1196752"/>
            <a:ext cx="3168352" cy="23762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11202" y="3646765"/>
            <a:ext cx="1221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327 235,9  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 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91-910949_frame-image-landscape-photo-photograph-picture-garden-icon-png.pn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7245" y="4149080"/>
            <a:ext cx="2498318" cy="24208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eoWmS-TeiZ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1663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Спасибо</a:t>
            </a:r>
            <a:r>
              <a:rPr lang="en-US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 </a:t>
            </a:r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за внимание</a:t>
            </a:r>
            <a:endParaRPr lang="ru-RU" sz="36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48742</TotalTime>
  <Words>1463</Words>
  <Application>Microsoft Office PowerPoint</Application>
  <PresentationFormat>Экран (4:3)</PresentationFormat>
  <Paragraphs>276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Доходы бюджета   МО «Город Всеволожск»  </vt:lpstr>
      <vt:lpstr>Слайд 3</vt:lpstr>
      <vt:lpstr>Неналоговые доходы бюджета  МО «Город Всеволожск», тыс. руб. </vt:lpstr>
      <vt:lpstr>Межбюджетные трансферты бюджета МО «Город Всеволожск»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sag-kf</dc:creator>
  <cp:lastModifiedBy>Sergei</cp:lastModifiedBy>
  <cp:revision>2872</cp:revision>
  <cp:lastPrinted>2021-04-14T11:59:07Z</cp:lastPrinted>
  <dcterms:created xsi:type="dcterms:W3CDTF">2016-04-27T11:52:00Z</dcterms:created>
  <dcterms:modified xsi:type="dcterms:W3CDTF">2021-12-22T12:13:43Z</dcterms:modified>
</cp:coreProperties>
</file>